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6858000" cx="12192000"/>
  <p:notesSz cx="6858000" cy="9144000"/>
  <p:embeddedFontLst>
    <p:embeddedFont>
      <p:font typeface="Libre Franklin"/>
      <p:regular r:id="rId52"/>
      <p:bold r:id="rId53"/>
      <p:italic r:id="rId54"/>
      <p:boldItalic r:id="rId55"/>
    </p:embeddedFont>
    <p:embeddedFont>
      <p:font typeface="Corbel"/>
      <p:regular r:id="rId56"/>
      <p:bold r:id="rId57"/>
      <p:italic r:id="rId58"/>
      <p:boldItalic r:id="rId59"/>
    </p:embeddedFont>
    <p:embeddedFont>
      <p:font typeface="Century Schoolbook"/>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4" roundtripDataSignature="AMtx7mgxoTB0kkfuUzFhknRS8QqxCc2V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CenturySchoolbook-italic.fntdata"/><Relationship Id="rId61" Type="http://schemas.openxmlformats.org/officeDocument/2006/relationships/font" Target="fonts/CenturySchoolbook-bold.fntdata"/><Relationship Id="rId20" Type="http://schemas.openxmlformats.org/officeDocument/2006/relationships/slide" Target="slides/slide15.xml"/><Relationship Id="rId64" Type="http://customschemas.google.com/relationships/presentationmetadata" Target="metadata"/><Relationship Id="rId63" Type="http://schemas.openxmlformats.org/officeDocument/2006/relationships/font" Target="fonts/CenturySchoolbook-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CenturySchoolbook-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LibreFranklin-bold.fntdata"/><Relationship Id="rId52" Type="http://schemas.openxmlformats.org/officeDocument/2006/relationships/font" Target="fonts/LibreFranklin-regular.fntdata"/><Relationship Id="rId11" Type="http://schemas.openxmlformats.org/officeDocument/2006/relationships/slide" Target="slides/slide6.xml"/><Relationship Id="rId55" Type="http://schemas.openxmlformats.org/officeDocument/2006/relationships/font" Target="fonts/LibreFranklin-boldItalic.fntdata"/><Relationship Id="rId10" Type="http://schemas.openxmlformats.org/officeDocument/2006/relationships/slide" Target="slides/slide5.xml"/><Relationship Id="rId54" Type="http://schemas.openxmlformats.org/officeDocument/2006/relationships/font" Target="fonts/LibreFranklin-italic.fntdata"/><Relationship Id="rId13" Type="http://schemas.openxmlformats.org/officeDocument/2006/relationships/slide" Target="slides/slide8.xml"/><Relationship Id="rId57" Type="http://schemas.openxmlformats.org/officeDocument/2006/relationships/font" Target="fonts/Corbel-bold.fntdata"/><Relationship Id="rId12" Type="http://schemas.openxmlformats.org/officeDocument/2006/relationships/slide" Target="slides/slide7.xml"/><Relationship Id="rId56" Type="http://schemas.openxmlformats.org/officeDocument/2006/relationships/font" Target="fonts/Corbel-regular.fntdata"/><Relationship Id="rId15" Type="http://schemas.openxmlformats.org/officeDocument/2006/relationships/slide" Target="slides/slide10.xml"/><Relationship Id="rId59" Type="http://schemas.openxmlformats.org/officeDocument/2006/relationships/font" Target="fonts/Corbel-boldItalic.fntdata"/><Relationship Id="rId14" Type="http://schemas.openxmlformats.org/officeDocument/2006/relationships/slide" Target="slides/slide9.xml"/><Relationship Id="rId58" Type="http://schemas.openxmlformats.org/officeDocument/2006/relationships/font" Target="fonts/Corbel-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cmhp.org/wp-content/uploads/2020/03/Reflective-Practice-Guide.pdf"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cmhp.org/wp-content/uploads/2020/03/Reflective-Practice-Guide.pdf" TargetMode="External"/><Relationship Id="rId3" Type="http://schemas.openxmlformats.org/officeDocument/2006/relationships/hyperlink" Target="https://www.icmhp.org/wp-content/uploads/2020/03/Reflective-Practice-Guide.pdf"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cmhp.org/wp-content/uploads/2020/03/Reflective-Practice-Guide.pdf"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Citation: https://www.icmhp.org/wp-content/uploads/2020/03/Reflective-Practice-Guide.pdf</a:t>
            </a:r>
            <a:endParaRPr/>
          </a:p>
        </p:txBody>
      </p:sp>
      <p:sp>
        <p:nvSpPr>
          <p:cNvPr id="249" name="Google Shape;24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To view the self-reflection tool on your own, follow the link, and scroll to Pg. 22</a:t>
            </a:r>
            <a:endParaRPr/>
          </a:p>
          <a:p>
            <a:pPr indent="0" lvl="0" marL="0" rtl="0" algn="l">
              <a:spcBef>
                <a:spcPts val="0"/>
              </a:spcBef>
              <a:spcAft>
                <a:spcPts val="0"/>
              </a:spcAft>
              <a:buNone/>
            </a:pPr>
            <a:r>
              <a:rPr lang="en-US" u="sng">
                <a:solidFill>
                  <a:schemeClr val="hlink"/>
                </a:solidFill>
                <a:hlinkClick r:id="rId2"/>
              </a:rPr>
              <a:t>https://www.icmhp.org/wp-content/uploads/2020/03/Reflective-Practice-Guide.pdf</a:t>
            </a:r>
            <a:endParaRPr/>
          </a:p>
        </p:txBody>
      </p:sp>
      <p:sp>
        <p:nvSpPr>
          <p:cNvPr id="271" name="Google Shape;27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do you notice about this questionnaire? </a:t>
            </a:r>
            <a:endParaRPr/>
          </a:p>
          <a:p>
            <a:pPr indent="0" lvl="0" marL="0" rtl="0" algn="l">
              <a:spcBef>
                <a:spcPts val="0"/>
              </a:spcBef>
              <a:spcAft>
                <a:spcPts val="0"/>
              </a:spcAft>
              <a:buNone/>
            </a:pPr>
            <a:r>
              <a:rPr lang="en-US"/>
              <a:t>What came up for you as you read these statements?</a:t>
            </a:r>
            <a:endParaRPr/>
          </a:p>
          <a:p>
            <a:pPr indent="0" lvl="0" marL="0" rtl="0" algn="l">
              <a:spcBef>
                <a:spcPts val="0"/>
              </a:spcBef>
              <a:spcAft>
                <a:spcPts val="0"/>
              </a:spcAft>
              <a:buNone/>
            </a:pPr>
            <a:r>
              <a:rPr lang="en-US"/>
              <a:t>Are there any statements that are particularly poignant to you?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2"/>
              </a:rPr>
              <a:t>https://www.icmhp.org/wp-content/uploads/2020/03/Reflective-Practice-Guide.pdf</a:t>
            </a:r>
            <a:endParaRPr u="sng">
              <a:solidFill>
                <a:schemeClr val="hlink"/>
              </a:solidFill>
              <a:hlinkClick r:id="rId3"/>
            </a:endParaRPr>
          </a:p>
          <a:p>
            <a:pPr indent="0" lvl="0" marL="0" rtl="0" algn="l">
              <a:spcBef>
                <a:spcPts val="0"/>
              </a:spcBef>
              <a:spcAft>
                <a:spcPts val="0"/>
              </a:spcAft>
              <a:buNone/>
            </a:pPr>
            <a:r>
              <a:rPr lang="en-US"/>
              <a:t>Pg. 22</a:t>
            </a:r>
            <a:endParaRPr/>
          </a:p>
        </p:txBody>
      </p:sp>
      <p:sp>
        <p:nvSpPr>
          <p:cNvPr id="293" name="Google Shape;29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None/>
            </a:pPr>
            <a:r>
              <a:t/>
            </a:r>
            <a:endParaRPr/>
          </a:p>
          <a:p>
            <a:pPr indent="0" lvl="0" marL="457200" rtl="0" algn="l">
              <a:spcBef>
                <a:spcPts val="0"/>
              </a:spcBef>
              <a:spcAft>
                <a:spcPts val="0"/>
              </a:spcAft>
              <a:buNone/>
            </a:pPr>
            <a:r>
              <a:rPr lang="en-US"/>
              <a:t>  Reflect on a previous supervisor you’ve had that helped you grow in your social work practice. What was it about that supervisor that was helpful? How did they support your growth? </a:t>
            </a:r>
            <a:endParaRPr/>
          </a:p>
          <a:p>
            <a:pPr indent="0" lvl="0" marL="0" rtl="0" algn="l">
              <a:spcBef>
                <a:spcPts val="0"/>
              </a:spcBef>
              <a:spcAft>
                <a:spcPts val="0"/>
              </a:spcAft>
              <a:buNone/>
            </a:pPr>
            <a:r>
              <a:t/>
            </a:r>
            <a:endParaRPr/>
          </a:p>
          <a:p>
            <a:pPr indent="0" lvl="1" marL="457200" rtl="0" algn="l">
              <a:spcBef>
                <a:spcPts val="0"/>
              </a:spcBef>
              <a:spcAft>
                <a:spcPts val="0"/>
              </a:spcAft>
              <a:buNone/>
            </a:pPr>
            <a:r>
              <a:rPr lang="en-US"/>
              <a:t>Reflect on a previous supervisor you have had that did not support your growth, or in fact, inhibited your growth in your social work practice. What was it about that supervisor that was not helpful? In what ways, did they make it difficult for your development and growth as a social worker?</a:t>
            </a:r>
            <a:endParaRPr/>
          </a:p>
          <a:p>
            <a:pPr indent="-209550" lvl="1" marL="285750" rtl="0" algn="l">
              <a:spcBef>
                <a:spcPts val="0"/>
              </a:spcBef>
              <a:spcAft>
                <a:spcPts val="0"/>
              </a:spcAft>
              <a:buClr>
                <a:schemeClr val="dk1"/>
              </a:buClr>
              <a:buSzPts val="1200"/>
              <a:buFont typeface="Calibri"/>
              <a:buNone/>
            </a:pPr>
            <a:r>
              <a:t/>
            </a:r>
            <a:endParaRPr/>
          </a:p>
          <a:p>
            <a:pPr indent="-95250" lvl="1" marL="628650" rtl="0" algn="ctr">
              <a:lnSpc>
                <a:spcPct val="110000"/>
              </a:lnSpc>
              <a:spcBef>
                <a:spcPts val="500"/>
              </a:spcBef>
              <a:spcAft>
                <a:spcPts val="0"/>
              </a:spcAft>
              <a:buClr>
                <a:schemeClr val="dk1"/>
              </a:buClr>
              <a:buSzPts val="1200"/>
              <a:buFont typeface="Arial"/>
              <a:buNone/>
            </a:pPr>
            <a:r>
              <a:t/>
            </a:r>
            <a:endParaRPr/>
          </a:p>
          <a:p>
            <a:pPr indent="0" lvl="0" marL="0" rtl="0" algn="l">
              <a:spcBef>
                <a:spcPts val="0"/>
              </a:spcBef>
              <a:spcAft>
                <a:spcPts val="0"/>
              </a:spcAft>
              <a:buNone/>
            </a:pPr>
            <a:r>
              <a:t/>
            </a:r>
            <a:endParaRPr/>
          </a:p>
        </p:txBody>
      </p:sp>
      <p:sp>
        <p:nvSpPr>
          <p:cNvPr id="316" name="Google Shape;31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0" rtl="0" algn="l">
              <a:spcBef>
                <a:spcPts val="0"/>
              </a:spcBef>
              <a:spcAft>
                <a:spcPts val="0"/>
              </a:spcAft>
              <a:buNone/>
            </a:pPr>
            <a:r>
              <a:rPr lang="en-US"/>
              <a:t>AWhat does it mean for a student to “survive” an internship? What has to happen for this to occur?</a:t>
            </a:r>
            <a:endParaRPr/>
          </a:p>
          <a:p>
            <a:pPr indent="-285750" lvl="3" marL="742950" rtl="0" algn="l">
              <a:spcBef>
                <a:spcPts val="0"/>
              </a:spcBef>
              <a:spcAft>
                <a:spcPts val="0"/>
              </a:spcAft>
              <a:buClr>
                <a:schemeClr val="dk1"/>
              </a:buClr>
              <a:buSzPts val="1200"/>
              <a:buFont typeface="Noto Sans Symbols"/>
              <a:buChar char="●"/>
            </a:pPr>
            <a:r>
              <a:rPr lang="en-US"/>
              <a:t>Shorter term focus</a:t>
            </a:r>
            <a:endParaRPr/>
          </a:p>
          <a:p>
            <a:pPr indent="-285750" lvl="1" marL="285750" rtl="0" algn="l">
              <a:spcBef>
                <a:spcPts val="0"/>
              </a:spcBef>
              <a:spcAft>
                <a:spcPts val="0"/>
              </a:spcAft>
              <a:buClr>
                <a:schemeClr val="dk1"/>
              </a:buClr>
              <a:buSzPts val="1200"/>
              <a:buFont typeface="&quot;Courier New&quot;"/>
              <a:buChar char="○"/>
            </a:pPr>
            <a:r>
              <a:rPr lang="en-US"/>
              <a:t>What does it mean for a student to “thrive” in an internship? What has to happen for this to occur?</a:t>
            </a:r>
            <a:endParaRPr/>
          </a:p>
          <a:p>
            <a:pPr indent="-285750" lvl="3" marL="742950" rtl="0" algn="l">
              <a:spcBef>
                <a:spcPts val="0"/>
              </a:spcBef>
              <a:spcAft>
                <a:spcPts val="0"/>
              </a:spcAft>
              <a:buClr>
                <a:schemeClr val="dk1"/>
              </a:buClr>
              <a:buSzPts val="1200"/>
              <a:buFont typeface="Noto Sans Symbols"/>
              <a:buChar char="●"/>
            </a:pPr>
            <a:r>
              <a:rPr lang="en-US"/>
              <a:t>Long term</a:t>
            </a:r>
            <a:endParaRPr/>
          </a:p>
          <a:p>
            <a:pPr indent="-285750" lvl="1" marL="285750" rtl="0" algn="l">
              <a:spcBef>
                <a:spcPts val="0"/>
              </a:spcBef>
              <a:spcAft>
                <a:spcPts val="0"/>
              </a:spcAft>
              <a:buClr>
                <a:schemeClr val="dk1"/>
              </a:buClr>
              <a:buSzPts val="1200"/>
              <a:buFont typeface="&quot;Courier New&quot;"/>
              <a:buChar char="○"/>
            </a:pPr>
            <a:r>
              <a:rPr lang="en-US"/>
              <a:t>What does it mean to “survive” having an intern? What does it mean to “thrive” having an intern? What has to be in place for this to occur? </a:t>
            </a:r>
            <a:endParaRPr/>
          </a:p>
          <a:p>
            <a:pPr indent="0" lvl="0" marL="0" rtl="0" algn="l">
              <a:spcBef>
                <a:spcPts val="0"/>
              </a:spcBef>
              <a:spcAft>
                <a:spcPts val="0"/>
              </a:spcAft>
              <a:buNone/>
            </a:pPr>
            <a:r>
              <a:t/>
            </a:r>
            <a:endParaRPr/>
          </a:p>
        </p:txBody>
      </p:sp>
      <p:sp>
        <p:nvSpPr>
          <p:cNvPr id="387" name="Google Shape;38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2"/>
              </a:rPr>
              <a:t>https://www.icmhp.org/wp-content/uploads/2020/03/Reflective-Practice-Guide.pdf</a:t>
            </a:r>
            <a:endParaRPr/>
          </a:p>
          <a:p>
            <a:pPr indent="0" lvl="0" marL="0" rtl="0" algn="l">
              <a:spcBef>
                <a:spcPts val="0"/>
              </a:spcBef>
              <a:spcAft>
                <a:spcPts val="0"/>
              </a:spcAft>
              <a:buNone/>
            </a:pPr>
            <a:r>
              <a:t/>
            </a:r>
            <a:endParaRPr/>
          </a:p>
        </p:txBody>
      </p:sp>
      <p:sp>
        <p:nvSpPr>
          <p:cNvPr id="550" name="Google Shape;550;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Ariana</a:t>
            </a:r>
            <a:endParaRPr/>
          </a:p>
        </p:txBody>
      </p:sp>
      <p:sp>
        <p:nvSpPr>
          <p:cNvPr id="576" name="Google Shape;576;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3" name="Google Shape;583;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1" name="Google Shape;601;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3" name="Google Shape;62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9" name="Google Shape;629;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8" name="Google Shape;64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5" name="Google Shape;655;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7" name="Google Shape;677;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4" name="Google Shape;684;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lang="en-US"/>
              <a:t> Questions to reflect on in your breakout groups:</a:t>
            </a:r>
            <a:endParaRPr/>
          </a:p>
          <a:p>
            <a:pPr indent="0" lvl="1" marL="457200" rtl="0" algn="l">
              <a:spcBef>
                <a:spcPts val="0"/>
              </a:spcBef>
              <a:spcAft>
                <a:spcPts val="0"/>
              </a:spcAft>
              <a:buNone/>
            </a:pPr>
            <a:r>
              <a:rPr lang="en-US"/>
              <a:t> </a:t>
            </a:r>
            <a:endParaRPr/>
          </a:p>
          <a:p>
            <a:pPr indent="0" lvl="1" marL="457200" rtl="0" algn="l">
              <a:spcBef>
                <a:spcPts val="0"/>
              </a:spcBef>
              <a:spcAft>
                <a:spcPts val="0"/>
              </a:spcAft>
              <a:buNone/>
            </a:pPr>
            <a:r>
              <a:rPr lang="en-US"/>
              <a:t>What barriers may exist for you to provide reflective supervision?  </a:t>
            </a:r>
            <a:endParaRPr/>
          </a:p>
          <a:p>
            <a:pPr indent="0" lvl="1" marL="457200" rtl="0" algn="l">
              <a:spcBef>
                <a:spcPts val="0"/>
              </a:spcBef>
              <a:spcAft>
                <a:spcPts val="0"/>
              </a:spcAft>
              <a:buNone/>
            </a:pPr>
            <a:r>
              <a:rPr lang="en-US"/>
              <a:t>What do you do in your current practice that enhances reflective competencies of your students? </a:t>
            </a:r>
            <a:endParaRPr/>
          </a:p>
          <a:p>
            <a:pPr indent="0" lvl="1" marL="457200" rtl="0" algn="l">
              <a:spcBef>
                <a:spcPts val="0"/>
              </a:spcBef>
              <a:spcAft>
                <a:spcPts val="0"/>
              </a:spcAft>
              <a:buNone/>
            </a:pPr>
            <a:r>
              <a:rPr lang="en-US"/>
              <a:t>How do you feel about what you are doing in your supervision? </a:t>
            </a:r>
            <a:endParaRPr/>
          </a:p>
          <a:p>
            <a:pPr indent="0" lvl="1" marL="457200" rtl="0" algn="l">
              <a:spcBef>
                <a:spcPts val="0"/>
              </a:spcBef>
              <a:spcAft>
                <a:spcPts val="0"/>
              </a:spcAft>
              <a:buNone/>
            </a:pPr>
            <a:r>
              <a:rPr lang="en-US"/>
              <a:t>How comfortable do you feel with "non-directive" supervision? </a:t>
            </a:r>
            <a:endParaRPr/>
          </a:p>
          <a:p>
            <a:pPr indent="0" lvl="1" marL="457200" rtl="0" algn="l">
              <a:lnSpc>
                <a:spcPct val="110000"/>
              </a:lnSpc>
              <a:spcBef>
                <a:spcPts val="500"/>
              </a:spcBef>
              <a:spcAft>
                <a:spcPts val="0"/>
              </a:spcAft>
              <a:buNone/>
            </a:pPr>
            <a:r>
              <a:t/>
            </a:r>
            <a:endParaRPr/>
          </a:p>
        </p:txBody>
      </p:sp>
      <p:sp>
        <p:nvSpPr>
          <p:cNvPr id="685" name="Google Shape;685;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6" name="Google Shape;70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7" name="Google Shape;707;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7" name="Google Shape;727;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8" name="Google Shape;728;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4" name="Google Shape;734;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5" name="Google Shape;735;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1" name="Google Shape;741;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2" name="Google Shape;742;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8" name="Google Shape;748;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Case Study Questions</a:t>
            </a:r>
            <a:endParaRPr/>
          </a:p>
          <a:p>
            <a:pPr indent="0" lvl="0" marL="0" rtl="0" algn="l">
              <a:spcBef>
                <a:spcPts val="0"/>
              </a:spcBef>
              <a:spcAft>
                <a:spcPts val="0"/>
              </a:spcAft>
              <a:buNone/>
            </a:pPr>
            <a:r>
              <a:t/>
            </a:r>
            <a:endParaRPr/>
          </a:p>
          <a:p>
            <a:pPr indent="-171450" lvl="0" marL="171450" rtl="0" algn="l">
              <a:lnSpc>
                <a:spcPct val="110000"/>
              </a:lnSpc>
              <a:spcBef>
                <a:spcPts val="900"/>
              </a:spcBef>
              <a:spcAft>
                <a:spcPts val="0"/>
              </a:spcAft>
              <a:buClr>
                <a:schemeClr val="dk1"/>
              </a:buClr>
              <a:buSzPts val="1200"/>
              <a:buFont typeface="Arial"/>
              <a:buChar char="•"/>
            </a:pPr>
            <a:r>
              <a:rPr lang="en-US"/>
              <a:t>Reflect back on your initial reaction to these scenarios. How can you use the knowledge of your emotional reaction to determine how to best support this student and the field placement?</a:t>
            </a:r>
            <a:endParaRPr/>
          </a:p>
          <a:p>
            <a:pPr indent="-171450" lvl="0" marL="171450" rtl="0" algn="l">
              <a:lnSpc>
                <a:spcPct val="110000"/>
              </a:lnSpc>
              <a:spcBef>
                <a:spcPts val="900"/>
              </a:spcBef>
              <a:spcAft>
                <a:spcPts val="0"/>
              </a:spcAft>
              <a:buClr>
                <a:schemeClr val="dk1"/>
              </a:buClr>
              <a:buSzPts val="1200"/>
              <a:buFont typeface="Arial"/>
              <a:buChar char="•"/>
            </a:pPr>
            <a:r>
              <a:rPr lang="en-US"/>
              <a:t>In reflecting on today's discussion, what would you do differently in your approach with the student? </a:t>
            </a:r>
            <a:endParaRPr/>
          </a:p>
          <a:p>
            <a:pPr indent="-171450" lvl="0" marL="171450" rtl="0" algn="l">
              <a:lnSpc>
                <a:spcPct val="110000"/>
              </a:lnSpc>
              <a:spcBef>
                <a:spcPts val="900"/>
              </a:spcBef>
              <a:spcAft>
                <a:spcPts val="0"/>
              </a:spcAft>
              <a:buClr>
                <a:schemeClr val="dk1"/>
              </a:buClr>
              <a:buSzPts val="1200"/>
              <a:buFont typeface="Arial"/>
              <a:buChar char="•"/>
            </a:pPr>
            <a:r>
              <a:rPr lang="en-US"/>
              <a:t>What elements of your apporach foster a reflective stance? What would you need to support a reflective stance ?</a:t>
            </a:r>
            <a:endParaRPr/>
          </a:p>
        </p:txBody>
      </p:sp>
      <p:sp>
        <p:nvSpPr>
          <p:cNvPr id="749" name="Google Shape;749;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0" name="Google Shape;770;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1" name="Google Shape;771;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7" name="Google Shape;777;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8" name="Google Shape;778;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4" name="Google Shape;784;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5" name="Google Shape;785;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0" name="Google Shape;800;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1" name="Google Shape;801;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48"/>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20" name="Google Shape;20;p48"/>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8"/>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8"/>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 name="Google Shape;23;p48"/>
          <p:cNvGrpSpPr/>
          <p:nvPr/>
        </p:nvGrpSpPr>
        <p:grpSpPr>
          <a:xfrm>
            <a:off x="5250180" y="1267730"/>
            <a:ext cx="1691640" cy="615934"/>
            <a:chOff x="5250180" y="1267730"/>
            <a:chExt cx="1691640" cy="615934"/>
          </a:xfrm>
        </p:grpSpPr>
        <p:cxnSp>
          <p:nvCxnSpPr>
            <p:cNvPr id="24" name="Google Shape;24;p48"/>
            <p:cNvCxnSpPr/>
            <p:nvPr/>
          </p:nvCxnSpPr>
          <p:spPr>
            <a:xfrm>
              <a:off x="525018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25" name="Google Shape;25;p48"/>
            <p:cNvCxnSpPr/>
            <p:nvPr/>
          </p:nvCxnSpPr>
          <p:spPr>
            <a:xfrm>
              <a:off x="694182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26" name="Google Shape;26;p48"/>
            <p:cNvCxnSpPr/>
            <p:nvPr/>
          </p:nvCxnSpPr>
          <p:spPr>
            <a:xfrm>
              <a:off x="5250180" y="1883664"/>
              <a:ext cx="169164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grpSp>
      <p:sp>
        <p:nvSpPr>
          <p:cNvPr id="27" name="Google Shape;27;p48"/>
          <p:cNvSpPr txBox="1"/>
          <p:nvPr>
            <p:ph type="ctrTitle"/>
          </p:nvPr>
        </p:nvSpPr>
        <p:spPr>
          <a:xfrm>
            <a:off x="1629103" y="2244830"/>
            <a:ext cx="8933796" cy="2437232"/>
          </a:xfrm>
          <a:prstGeom prst="rect">
            <a:avLst/>
          </a:prstGeom>
          <a:noFill/>
          <a:ln>
            <a:noFill/>
          </a:ln>
        </p:spPr>
        <p:txBody>
          <a:bodyPr anchorCtr="0" anchor="ctr" bIns="45700" lIns="91425" spcFirstLastPara="1" rIns="91425" wrap="square" tIns="45700">
            <a:normAutofit/>
          </a:bodyPr>
          <a:lstStyle>
            <a:lvl1pPr lvl="0" algn="ctr">
              <a:lnSpc>
                <a:spcPct val="83000"/>
              </a:lnSpc>
              <a:spcBef>
                <a:spcPts val="0"/>
              </a:spcBef>
              <a:spcAft>
                <a:spcPts val="0"/>
              </a:spcAft>
              <a:buClr>
                <a:srgbClr val="262626"/>
              </a:buClr>
              <a:buSzPts val="6800"/>
              <a:buFont typeface="Century Schoolbook"/>
              <a:buNone/>
              <a:defRPr b="0" sz="6800" cap="non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8"/>
          <p:cNvSpPr txBox="1"/>
          <p:nvPr>
            <p:ph idx="1" type="subTitle"/>
          </p:nvPr>
        </p:nvSpPr>
        <p:spPr>
          <a:xfrm>
            <a:off x="1629101" y="4682062"/>
            <a:ext cx="8936846" cy="457201"/>
          </a:xfrm>
          <a:prstGeom prst="rect">
            <a:avLst/>
          </a:prstGeom>
          <a:noFill/>
          <a:ln>
            <a:noFill/>
          </a:ln>
        </p:spPr>
        <p:txBody>
          <a:bodyPr anchorCtr="0" anchor="t" bIns="45700" lIns="91425" spcFirstLastPara="1" rIns="91425" wrap="square" tIns="45700">
            <a:normAutofit/>
          </a:bodyPr>
          <a:lstStyle>
            <a:lvl1pPr lvl="0" algn="ctr">
              <a:lnSpc>
                <a:spcPct val="110000"/>
              </a:lnSpc>
              <a:spcBef>
                <a:spcPts val="0"/>
              </a:spcBef>
              <a:spcAft>
                <a:spcPts val="0"/>
              </a:spcAft>
              <a:buSzPts val="1800"/>
              <a:buNone/>
              <a:defRPr sz="1800">
                <a:solidFill>
                  <a:srgbClr val="0C0C0C"/>
                </a:solidFill>
              </a:defRPr>
            </a:lvl1pPr>
            <a:lvl2pPr lvl="1" algn="ctr">
              <a:lnSpc>
                <a:spcPct val="110000"/>
              </a:lnSpc>
              <a:spcBef>
                <a:spcPts val="500"/>
              </a:spcBef>
              <a:spcAft>
                <a:spcPts val="0"/>
              </a:spcAft>
              <a:buSzPts val="1600"/>
              <a:buNone/>
              <a:defRPr sz="1600"/>
            </a:lvl2pPr>
            <a:lvl3pPr lvl="2" algn="ctr">
              <a:lnSpc>
                <a:spcPct val="110000"/>
              </a:lnSpc>
              <a:spcBef>
                <a:spcPts val="500"/>
              </a:spcBef>
              <a:spcAft>
                <a:spcPts val="0"/>
              </a:spcAft>
              <a:buSzPts val="1600"/>
              <a:buNone/>
              <a:defRPr sz="1600"/>
            </a:lvl3pPr>
            <a:lvl4pPr lvl="3" algn="ctr">
              <a:lnSpc>
                <a:spcPct val="110000"/>
              </a:lnSpc>
              <a:spcBef>
                <a:spcPts val="500"/>
              </a:spcBef>
              <a:spcAft>
                <a:spcPts val="0"/>
              </a:spcAft>
              <a:buSzPts val="1600"/>
              <a:buNone/>
              <a:defRPr sz="1600"/>
            </a:lvl4pPr>
            <a:lvl5pPr lvl="4" algn="ctr">
              <a:lnSpc>
                <a:spcPct val="11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29" name="Google Shape;29;p48"/>
          <p:cNvSpPr txBox="1"/>
          <p:nvPr>
            <p:ph idx="10" type="dt"/>
          </p:nvPr>
        </p:nvSpPr>
        <p:spPr>
          <a:xfrm>
            <a:off x="5318760" y="1341256"/>
            <a:ext cx="1554480" cy="48554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Libre Franklin"/>
                <a:ea typeface="Libre Franklin"/>
                <a:cs typeface="Libre Franklin"/>
                <a:sym typeface="Libre Frankli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8"/>
          <p:cNvSpPr txBox="1"/>
          <p:nvPr>
            <p:ph idx="11" type="ftr"/>
          </p:nvPr>
        </p:nvSpPr>
        <p:spPr>
          <a:xfrm>
            <a:off x="1629100" y="5177408"/>
            <a:ext cx="5730295"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8"/>
          <p:cNvSpPr txBox="1"/>
          <p:nvPr>
            <p:ph idx="12" type="sldNum"/>
          </p:nvPr>
        </p:nvSpPr>
        <p:spPr>
          <a:xfrm>
            <a:off x="8606920" y="5177408"/>
            <a:ext cx="1955980"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00" u="none" cap="none" strike="noStrike">
                <a:solidFill>
                  <a:srgbClr val="262626"/>
                </a:solidFill>
                <a:latin typeface="Libre Franklin"/>
                <a:ea typeface="Libre Franklin"/>
                <a:cs typeface="Libre Franklin"/>
                <a:sym typeface="Libre Franklin"/>
              </a:defRPr>
            </a:lvl1pPr>
            <a:lvl2pPr indent="0" lvl="1" marL="0" algn="r">
              <a:spcBef>
                <a:spcPts val="0"/>
              </a:spcBef>
              <a:buNone/>
              <a:defRPr b="0" i="0" sz="1000" u="none" cap="none" strike="noStrike">
                <a:solidFill>
                  <a:srgbClr val="262626"/>
                </a:solidFill>
                <a:latin typeface="Libre Franklin"/>
                <a:ea typeface="Libre Franklin"/>
                <a:cs typeface="Libre Franklin"/>
                <a:sym typeface="Libre Franklin"/>
              </a:defRPr>
            </a:lvl2pPr>
            <a:lvl3pPr indent="0" lvl="2" marL="0" algn="r">
              <a:spcBef>
                <a:spcPts val="0"/>
              </a:spcBef>
              <a:buNone/>
              <a:defRPr b="0" i="0" sz="1000" u="none" cap="none" strike="noStrike">
                <a:solidFill>
                  <a:srgbClr val="262626"/>
                </a:solidFill>
                <a:latin typeface="Libre Franklin"/>
                <a:ea typeface="Libre Franklin"/>
                <a:cs typeface="Libre Franklin"/>
                <a:sym typeface="Libre Franklin"/>
              </a:defRPr>
            </a:lvl3pPr>
            <a:lvl4pPr indent="0" lvl="3" marL="0" algn="r">
              <a:spcBef>
                <a:spcPts val="0"/>
              </a:spcBef>
              <a:buNone/>
              <a:defRPr b="0" i="0" sz="1000" u="none" cap="none" strike="noStrike">
                <a:solidFill>
                  <a:srgbClr val="262626"/>
                </a:solidFill>
                <a:latin typeface="Libre Franklin"/>
                <a:ea typeface="Libre Franklin"/>
                <a:cs typeface="Libre Franklin"/>
                <a:sym typeface="Libre Franklin"/>
              </a:defRPr>
            </a:lvl4pPr>
            <a:lvl5pPr indent="0" lvl="4" marL="0" algn="r">
              <a:spcBef>
                <a:spcPts val="0"/>
              </a:spcBef>
              <a:buNone/>
              <a:defRPr b="0" i="0" sz="1000" u="none" cap="none" strike="noStrike">
                <a:solidFill>
                  <a:srgbClr val="262626"/>
                </a:solidFill>
                <a:latin typeface="Libre Franklin"/>
                <a:ea typeface="Libre Franklin"/>
                <a:cs typeface="Libre Franklin"/>
                <a:sym typeface="Libre Franklin"/>
              </a:defRPr>
            </a:lvl5pPr>
            <a:lvl6pPr indent="0" lvl="5" marL="0" algn="r">
              <a:spcBef>
                <a:spcPts val="0"/>
              </a:spcBef>
              <a:buNone/>
              <a:defRPr b="0" i="0" sz="1000" u="none" cap="none" strike="noStrike">
                <a:solidFill>
                  <a:srgbClr val="262626"/>
                </a:solidFill>
                <a:latin typeface="Libre Franklin"/>
                <a:ea typeface="Libre Franklin"/>
                <a:cs typeface="Libre Franklin"/>
                <a:sym typeface="Libre Franklin"/>
              </a:defRPr>
            </a:lvl6pPr>
            <a:lvl7pPr indent="0" lvl="6" marL="0" algn="r">
              <a:spcBef>
                <a:spcPts val="0"/>
              </a:spcBef>
              <a:buNone/>
              <a:defRPr b="0" i="0" sz="1000" u="none" cap="none" strike="noStrike">
                <a:solidFill>
                  <a:srgbClr val="262626"/>
                </a:solidFill>
                <a:latin typeface="Libre Franklin"/>
                <a:ea typeface="Libre Franklin"/>
                <a:cs typeface="Libre Franklin"/>
                <a:sym typeface="Libre Franklin"/>
              </a:defRPr>
            </a:lvl7pPr>
            <a:lvl8pPr indent="0" lvl="7" marL="0" algn="r">
              <a:spcBef>
                <a:spcPts val="0"/>
              </a:spcBef>
              <a:buNone/>
              <a:defRPr b="0" i="0" sz="1000" u="none" cap="none" strike="noStrike">
                <a:solidFill>
                  <a:srgbClr val="262626"/>
                </a:solidFill>
                <a:latin typeface="Libre Franklin"/>
                <a:ea typeface="Libre Franklin"/>
                <a:cs typeface="Libre Franklin"/>
                <a:sym typeface="Libre Franklin"/>
              </a:defRPr>
            </a:lvl8pPr>
            <a:lvl9pPr indent="0" lvl="8" marL="0" algn="r">
              <a:spcBef>
                <a:spcPts val="0"/>
              </a:spcBef>
              <a:buNone/>
              <a:defRPr b="0" i="0" sz="1000" u="none" cap="none" strike="noStrike">
                <a:solidFill>
                  <a:srgbClr val="262626"/>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5" name="Shape 95"/>
        <p:cNvGrpSpPr/>
        <p:nvPr/>
      </p:nvGrpSpPr>
      <p:grpSpPr>
        <a:xfrm>
          <a:off x="0" y="0"/>
          <a:ext cx="0" cy="0"/>
          <a:chOff x="0" y="0"/>
          <a:chExt cx="0" cy="0"/>
        </a:xfrm>
      </p:grpSpPr>
      <p:sp>
        <p:nvSpPr>
          <p:cNvPr id="96" name="Google Shape;96;p6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60"/>
          <p:cNvSpPr txBox="1"/>
          <p:nvPr>
            <p:ph idx="1" type="body"/>
          </p:nvPr>
        </p:nvSpPr>
        <p:spPr>
          <a:xfrm rot="5400000">
            <a:off x="4171188" y="-1001268"/>
            <a:ext cx="3849624"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342900" lvl="3" marL="1828800" algn="l">
              <a:lnSpc>
                <a:spcPct val="110000"/>
              </a:lnSpc>
              <a:spcBef>
                <a:spcPts val="500"/>
              </a:spcBef>
              <a:spcAft>
                <a:spcPts val="0"/>
              </a:spcAft>
              <a:buSzPts val="1800"/>
              <a:buChar char="◦"/>
              <a:defRPr/>
            </a:lvl4pPr>
            <a:lvl5pPr indent="-342900" lvl="4" marL="2286000" algn="l">
              <a:lnSpc>
                <a:spcPct val="11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8" name="Google Shape;98;p60"/>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60"/>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60"/>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1" name="Shape 101"/>
        <p:cNvGrpSpPr/>
        <p:nvPr/>
      </p:nvGrpSpPr>
      <p:grpSpPr>
        <a:xfrm>
          <a:off x="0" y="0"/>
          <a:ext cx="0" cy="0"/>
          <a:chOff x="0" y="0"/>
          <a:chExt cx="0" cy="0"/>
        </a:xfrm>
      </p:grpSpPr>
      <p:sp>
        <p:nvSpPr>
          <p:cNvPr id="102" name="Google Shape;102;p61"/>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61"/>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342900" lvl="3" marL="1828800" algn="l">
              <a:lnSpc>
                <a:spcPct val="110000"/>
              </a:lnSpc>
              <a:spcBef>
                <a:spcPts val="500"/>
              </a:spcBef>
              <a:spcAft>
                <a:spcPts val="0"/>
              </a:spcAft>
              <a:buSzPts val="1800"/>
              <a:buChar char="◦"/>
              <a:defRPr/>
            </a:lvl4pPr>
            <a:lvl5pPr indent="-342900" lvl="4" marL="2286000" algn="l">
              <a:lnSpc>
                <a:spcPct val="11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04" name="Google Shape;104;p61"/>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61"/>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61"/>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16" name="Shape 116"/>
        <p:cNvGrpSpPr/>
        <p:nvPr/>
      </p:nvGrpSpPr>
      <p:grpSpPr>
        <a:xfrm>
          <a:off x="0" y="0"/>
          <a:ext cx="0" cy="0"/>
          <a:chOff x="0" y="0"/>
          <a:chExt cx="0" cy="0"/>
        </a:xfrm>
      </p:grpSpPr>
      <p:sp>
        <p:nvSpPr>
          <p:cNvPr id="117" name="Google Shape;117;p52"/>
          <p:cNvSpPr/>
          <p:nvPr/>
        </p:nvSpPr>
        <p:spPr>
          <a:xfrm>
            <a:off x="0" y="0"/>
            <a:ext cx="12192000" cy="6858000"/>
          </a:xfrm>
          <a:prstGeom prst="rect">
            <a:avLst/>
          </a:prstGeom>
          <a:solidFill>
            <a:srgbClr val="FEF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118" name="Google Shape;118;p52"/>
          <p:cNvSpPr/>
          <p:nvPr/>
        </p:nvSpPr>
        <p:spPr>
          <a:xfrm>
            <a:off x="1307870" y="1267730"/>
            <a:ext cx="9576262" cy="4307950"/>
          </a:xfrm>
          <a:prstGeom prst="rect">
            <a:avLst/>
          </a:prstGeom>
          <a:solidFill>
            <a:schemeClr val="dk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2"/>
          <p:cNvSpPr/>
          <p:nvPr/>
        </p:nvSpPr>
        <p:spPr>
          <a:xfrm>
            <a:off x="1447801" y="1411615"/>
            <a:ext cx="9296400" cy="4034770"/>
          </a:xfrm>
          <a:prstGeom prst="rect">
            <a:avLst/>
          </a:prstGeom>
          <a:noFill/>
          <a:ln cap="sq" cmpd="sng" w="9525">
            <a:solidFill>
              <a:srgbClr val="FEFEF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2"/>
          <p:cNvSpPr/>
          <p:nvPr/>
        </p:nvSpPr>
        <p:spPr>
          <a:xfrm>
            <a:off x="5135880" y="1267730"/>
            <a:ext cx="1920240" cy="73152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2"/>
          <p:cNvSpPr txBox="1"/>
          <p:nvPr>
            <p:ph type="title"/>
          </p:nvPr>
        </p:nvSpPr>
        <p:spPr>
          <a:xfrm>
            <a:off x="1629156" y="2275165"/>
            <a:ext cx="8933688" cy="2406895"/>
          </a:xfrm>
          <a:prstGeom prst="rect">
            <a:avLst/>
          </a:prstGeom>
          <a:noFill/>
          <a:ln>
            <a:noFill/>
          </a:ln>
        </p:spPr>
        <p:txBody>
          <a:bodyPr anchorCtr="0" anchor="ctr" bIns="45700" lIns="91425" spcFirstLastPara="1" rIns="91425" wrap="square" tIns="45700">
            <a:normAutofit/>
          </a:bodyPr>
          <a:lstStyle>
            <a:lvl1pPr lvl="0" algn="ctr">
              <a:lnSpc>
                <a:spcPct val="83000"/>
              </a:lnSpc>
              <a:spcBef>
                <a:spcPts val="0"/>
              </a:spcBef>
              <a:spcAft>
                <a:spcPts val="0"/>
              </a:spcAft>
              <a:buClr>
                <a:srgbClr val="FEFEFE"/>
              </a:buClr>
              <a:buSzPts val="6800"/>
              <a:buFont typeface="Century Schoolbook"/>
              <a:buNone/>
              <a:defRPr sz="6800" cap="none">
                <a:solidFill>
                  <a:srgbClr val="FEFEFE"/>
                </a:solidFill>
                <a:latin typeface="Century Schoolbook"/>
                <a:ea typeface="Century Schoolbook"/>
                <a:cs typeface="Century Schoolbook"/>
                <a:sym typeface="Century Schoolboo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22" name="Google Shape;122;p52"/>
          <p:cNvGrpSpPr/>
          <p:nvPr/>
        </p:nvGrpSpPr>
        <p:grpSpPr>
          <a:xfrm>
            <a:off x="5250180" y="1267730"/>
            <a:ext cx="1691640" cy="615934"/>
            <a:chOff x="5250180" y="1267730"/>
            <a:chExt cx="1691640" cy="615934"/>
          </a:xfrm>
        </p:grpSpPr>
        <p:cxnSp>
          <p:nvCxnSpPr>
            <p:cNvPr id="123" name="Google Shape;123;p52"/>
            <p:cNvCxnSpPr/>
            <p:nvPr/>
          </p:nvCxnSpPr>
          <p:spPr>
            <a:xfrm>
              <a:off x="5250180" y="1267730"/>
              <a:ext cx="0" cy="612648"/>
            </a:xfrm>
            <a:prstGeom prst="straightConnector1">
              <a:avLst/>
            </a:prstGeom>
            <a:solidFill>
              <a:srgbClr val="FEFEFE"/>
            </a:solidFill>
            <a:ln cap="flat" cmpd="sng" w="9525">
              <a:solidFill>
                <a:srgbClr val="FFFFFF"/>
              </a:solidFill>
              <a:prstDash val="solid"/>
              <a:miter lim="800000"/>
              <a:headEnd len="sm" w="sm" type="none"/>
              <a:tailEnd len="sm" w="sm" type="none"/>
            </a:ln>
          </p:spPr>
        </p:cxnSp>
        <p:cxnSp>
          <p:nvCxnSpPr>
            <p:cNvPr id="124" name="Google Shape;124;p52"/>
            <p:cNvCxnSpPr/>
            <p:nvPr/>
          </p:nvCxnSpPr>
          <p:spPr>
            <a:xfrm>
              <a:off x="6941820" y="1267730"/>
              <a:ext cx="0" cy="612648"/>
            </a:xfrm>
            <a:prstGeom prst="straightConnector1">
              <a:avLst/>
            </a:prstGeom>
            <a:solidFill>
              <a:srgbClr val="FEFEFE"/>
            </a:solidFill>
            <a:ln cap="flat" cmpd="sng" w="9525">
              <a:solidFill>
                <a:srgbClr val="FFFFFF"/>
              </a:solidFill>
              <a:prstDash val="solid"/>
              <a:miter lim="800000"/>
              <a:headEnd len="sm" w="sm" type="none"/>
              <a:tailEnd len="sm" w="sm" type="none"/>
            </a:ln>
          </p:spPr>
        </p:cxnSp>
        <p:cxnSp>
          <p:nvCxnSpPr>
            <p:cNvPr id="125" name="Google Shape;125;p52"/>
            <p:cNvCxnSpPr/>
            <p:nvPr/>
          </p:nvCxnSpPr>
          <p:spPr>
            <a:xfrm>
              <a:off x="5250180" y="1883664"/>
              <a:ext cx="1691640" cy="0"/>
            </a:xfrm>
            <a:prstGeom prst="straightConnector1">
              <a:avLst/>
            </a:prstGeom>
            <a:solidFill>
              <a:srgbClr val="FEFEFE"/>
            </a:solidFill>
            <a:ln cap="flat" cmpd="sng" w="9525">
              <a:solidFill>
                <a:srgbClr val="FFFFFF"/>
              </a:solidFill>
              <a:prstDash val="solid"/>
              <a:miter lim="800000"/>
              <a:headEnd len="sm" w="sm" type="none"/>
              <a:tailEnd len="sm" w="sm" type="none"/>
            </a:ln>
          </p:spPr>
        </p:cxnSp>
      </p:grpSp>
      <p:sp>
        <p:nvSpPr>
          <p:cNvPr id="126" name="Google Shape;126;p52"/>
          <p:cNvSpPr txBox="1"/>
          <p:nvPr>
            <p:ph idx="1" type="body"/>
          </p:nvPr>
        </p:nvSpPr>
        <p:spPr>
          <a:xfrm>
            <a:off x="1629156" y="4682062"/>
            <a:ext cx="8939784"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10000"/>
              </a:lnSpc>
              <a:spcBef>
                <a:spcPts val="900"/>
              </a:spcBef>
              <a:spcAft>
                <a:spcPts val="0"/>
              </a:spcAft>
              <a:buSzPts val="1800"/>
              <a:buNone/>
              <a:defRPr sz="1800">
                <a:solidFill>
                  <a:srgbClr val="FEFEFE"/>
                </a:solidFill>
              </a:defRPr>
            </a:lvl1pPr>
            <a:lvl2pPr indent="-228600" lvl="1" marL="914400" algn="l">
              <a:lnSpc>
                <a:spcPct val="110000"/>
              </a:lnSpc>
              <a:spcBef>
                <a:spcPts val="500"/>
              </a:spcBef>
              <a:spcAft>
                <a:spcPts val="0"/>
              </a:spcAft>
              <a:buSzPts val="1600"/>
              <a:buNone/>
              <a:defRPr sz="1600">
                <a:solidFill>
                  <a:schemeClr val="lt1"/>
                </a:solidFill>
              </a:defRPr>
            </a:lvl2pPr>
            <a:lvl3pPr indent="-228600" lvl="2" marL="1371600" algn="l">
              <a:lnSpc>
                <a:spcPct val="110000"/>
              </a:lnSpc>
              <a:spcBef>
                <a:spcPts val="500"/>
              </a:spcBef>
              <a:spcAft>
                <a:spcPts val="0"/>
              </a:spcAft>
              <a:buSzPts val="1600"/>
              <a:buNone/>
              <a:defRPr sz="1600">
                <a:solidFill>
                  <a:schemeClr val="lt1"/>
                </a:solidFill>
              </a:defRPr>
            </a:lvl3pPr>
            <a:lvl4pPr indent="-228600" lvl="3" marL="1828800" algn="l">
              <a:lnSpc>
                <a:spcPct val="110000"/>
              </a:lnSpc>
              <a:spcBef>
                <a:spcPts val="500"/>
              </a:spcBef>
              <a:spcAft>
                <a:spcPts val="0"/>
              </a:spcAft>
              <a:buSzPts val="1400"/>
              <a:buNone/>
              <a:defRPr sz="1400">
                <a:solidFill>
                  <a:schemeClr val="lt1"/>
                </a:solidFill>
              </a:defRPr>
            </a:lvl4pPr>
            <a:lvl5pPr indent="-228600" lvl="4" marL="2286000" algn="l">
              <a:lnSpc>
                <a:spcPct val="110000"/>
              </a:lnSpc>
              <a:spcBef>
                <a:spcPts val="500"/>
              </a:spcBef>
              <a:spcAft>
                <a:spcPts val="0"/>
              </a:spcAft>
              <a:buSzPts val="1400"/>
              <a:buNone/>
              <a:defRPr sz="1400">
                <a:solidFill>
                  <a:schemeClr val="lt1"/>
                </a:solidFill>
              </a:defRPr>
            </a:lvl5pPr>
            <a:lvl6pPr indent="-228600" lvl="5" marL="2743200" algn="l">
              <a:lnSpc>
                <a:spcPct val="100000"/>
              </a:lnSpc>
              <a:spcBef>
                <a:spcPts val="500"/>
              </a:spcBef>
              <a:spcAft>
                <a:spcPts val="0"/>
              </a:spcAft>
              <a:buSzPts val="1400"/>
              <a:buNone/>
              <a:defRPr sz="1400">
                <a:solidFill>
                  <a:schemeClr val="lt1"/>
                </a:solidFill>
              </a:defRPr>
            </a:lvl6pPr>
            <a:lvl7pPr indent="-228600" lvl="6" marL="3200400" algn="l">
              <a:lnSpc>
                <a:spcPct val="100000"/>
              </a:lnSpc>
              <a:spcBef>
                <a:spcPts val="500"/>
              </a:spcBef>
              <a:spcAft>
                <a:spcPts val="0"/>
              </a:spcAft>
              <a:buSzPts val="1400"/>
              <a:buNone/>
              <a:defRPr sz="1400">
                <a:solidFill>
                  <a:schemeClr val="lt1"/>
                </a:solidFill>
              </a:defRPr>
            </a:lvl7pPr>
            <a:lvl8pPr indent="-228600" lvl="7" marL="3657600" algn="l">
              <a:lnSpc>
                <a:spcPct val="100000"/>
              </a:lnSpc>
              <a:spcBef>
                <a:spcPts val="500"/>
              </a:spcBef>
              <a:spcAft>
                <a:spcPts val="0"/>
              </a:spcAft>
              <a:buSzPts val="1400"/>
              <a:buNone/>
              <a:defRPr sz="1400">
                <a:solidFill>
                  <a:schemeClr val="lt1"/>
                </a:solidFill>
              </a:defRPr>
            </a:lvl8pPr>
            <a:lvl9pPr indent="-228600" lvl="8" marL="4114800" algn="l">
              <a:lnSpc>
                <a:spcPct val="100000"/>
              </a:lnSpc>
              <a:spcBef>
                <a:spcPts val="500"/>
              </a:spcBef>
              <a:spcAft>
                <a:spcPts val="0"/>
              </a:spcAft>
              <a:buSzPts val="1400"/>
              <a:buNone/>
              <a:defRPr sz="1400">
                <a:solidFill>
                  <a:schemeClr val="lt1"/>
                </a:solidFill>
              </a:defRPr>
            </a:lvl9pPr>
          </a:lstStyle>
          <a:p/>
        </p:txBody>
      </p:sp>
      <p:sp>
        <p:nvSpPr>
          <p:cNvPr id="127" name="Google Shape;127;p52"/>
          <p:cNvSpPr txBox="1"/>
          <p:nvPr>
            <p:ph idx="10" type="dt"/>
          </p:nvPr>
        </p:nvSpPr>
        <p:spPr>
          <a:xfrm>
            <a:off x="5318760" y="1344502"/>
            <a:ext cx="1554480" cy="498781"/>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Libre Franklin"/>
                <a:ea typeface="Libre Franklin"/>
                <a:cs typeface="Libre Franklin"/>
                <a:sym typeface="Libre Frankli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52"/>
          <p:cNvSpPr txBox="1"/>
          <p:nvPr>
            <p:ph idx="11" type="ftr"/>
          </p:nvPr>
        </p:nvSpPr>
        <p:spPr>
          <a:xfrm>
            <a:off x="1629157" y="5177408"/>
            <a:ext cx="5660134"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EFEF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52"/>
          <p:cNvSpPr txBox="1"/>
          <p:nvPr>
            <p:ph idx="12" type="sldNum"/>
          </p:nvPr>
        </p:nvSpPr>
        <p:spPr>
          <a:xfrm>
            <a:off x="8604504" y="5177408"/>
            <a:ext cx="1958339"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00" u="none" cap="none" strike="noStrike">
                <a:solidFill>
                  <a:srgbClr val="FEFEFE"/>
                </a:solidFill>
                <a:latin typeface="Libre Franklin"/>
                <a:ea typeface="Libre Franklin"/>
                <a:cs typeface="Libre Franklin"/>
                <a:sym typeface="Libre Franklin"/>
              </a:defRPr>
            </a:lvl1pPr>
            <a:lvl2pPr indent="0" lvl="1" marL="0" algn="r">
              <a:spcBef>
                <a:spcPts val="0"/>
              </a:spcBef>
              <a:buNone/>
              <a:defRPr b="0" i="0" sz="1000" u="none" cap="none" strike="noStrike">
                <a:solidFill>
                  <a:srgbClr val="FEFEFE"/>
                </a:solidFill>
                <a:latin typeface="Libre Franklin"/>
                <a:ea typeface="Libre Franklin"/>
                <a:cs typeface="Libre Franklin"/>
                <a:sym typeface="Libre Franklin"/>
              </a:defRPr>
            </a:lvl2pPr>
            <a:lvl3pPr indent="0" lvl="2" marL="0" algn="r">
              <a:spcBef>
                <a:spcPts val="0"/>
              </a:spcBef>
              <a:buNone/>
              <a:defRPr b="0" i="0" sz="1000" u="none" cap="none" strike="noStrike">
                <a:solidFill>
                  <a:srgbClr val="FEFEFE"/>
                </a:solidFill>
                <a:latin typeface="Libre Franklin"/>
                <a:ea typeface="Libre Franklin"/>
                <a:cs typeface="Libre Franklin"/>
                <a:sym typeface="Libre Franklin"/>
              </a:defRPr>
            </a:lvl3pPr>
            <a:lvl4pPr indent="0" lvl="3" marL="0" algn="r">
              <a:spcBef>
                <a:spcPts val="0"/>
              </a:spcBef>
              <a:buNone/>
              <a:defRPr b="0" i="0" sz="1000" u="none" cap="none" strike="noStrike">
                <a:solidFill>
                  <a:srgbClr val="FEFEFE"/>
                </a:solidFill>
                <a:latin typeface="Libre Franklin"/>
                <a:ea typeface="Libre Franklin"/>
                <a:cs typeface="Libre Franklin"/>
                <a:sym typeface="Libre Franklin"/>
              </a:defRPr>
            </a:lvl4pPr>
            <a:lvl5pPr indent="0" lvl="4" marL="0" algn="r">
              <a:spcBef>
                <a:spcPts val="0"/>
              </a:spcBef>
              <a:buNone/>
              <a:defRPr b="0" i="0" sz="1000" u="none" cap="none" strike="noStrike">
                <a:solidFill>
                  <a:srgbClr val="FEFEFE"/>
                </a:solidFill>
                <a:latin typeface="Libre Franklin"/>
                <a:ea typeface="Libre Franklin"/>
                <a:cs typeface="Libre Franklin"/>
                <a:sym typeface="Libre Franklin"/>
              </a:defRPr>
            </a:lvl5pPr>
            <a:lvl6pPr indent="0" lvl="5" marL="0" algn="r">
              <a:spcBef>
                <a:spcPts val="0"/>
              </a:spcBef>
              <a:buNone/>
              <a:defRPr b="0" i="0" sz="1000" u="none" cap="none" strike="noStrike">
                <a:solidFill>
                  <a:srgbClr val="FEFEFE"/>
                </a:solidFill>
                <a:latin typeface="Libre Franklin"/>
                <a:ea typeface="Libre Franklin"/>
                <a:cs typeface="Libre Franklin"/>
                <a:sym typeface="Libre Franklin"/>
              </a:defRPr>
            </a:lvl6pPr>
            <a:lvl7pPr indent="0" lvl="6" marL="0" algn="r">
              <a:spcBef>
                <a:spcPts val="0"/>
              </a:spcBef>
              <a:buNone/>
              <a:defRPr b="0" i="0" sz="1000" u="none" cap="none" strike="noStrike">
                <a:solidFill>
                  <a:srgbClr val="FEFEFE"/>
                </a:solidFill>
                <a:latin typeface="Libre Franklin"/>
                <a:ea typeface="Libre Franklin"/>
                <a:cs typeface="Libre Franklin"/>
                <a:sym typeface="Libre Franklin"/>
              </a:defRPr>
            </a:lvl7pPr>
            <a:lvl8pPr indent="0" lvl="7" marL="0" algn="r">
              <a:spcBef>
                <a:spcPts val="0"/>
              </a:spcBef>
              <a:buNone/>
              <a:defRPr b="0" i="0" sz="1000" u="none" cap="none" strike="noStrike">
                <a:solidFill>
                  <a:srgbClr val="FEFEFE"/>
                </a:solidFill>
                <a:latin typeface="Libre Franklin"/>
                <a:ea typeface="Libre Franklin"/>
                <a:cs typeface="Libre Franklin"/>
                <a:sym typeface="Libre Franklin"/>
              </a:defRPr>
            </a:lvl8pPr>
            <a:lvl9pPr indent="0" lvl="8" marL="0" algn="r">
              <a:spcBef>
                <a:spcPts val="0"/>
              </a:spcBef>
              <a:buNone/>
              <a:defRPr b="0" i="0" sz="1000" u="none" cap="none" strike="noStrike">
                <a:solidFill>
                  <a:srgbClr val="FEFEFE"/>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0" name="Shape 130"/>
        <p:cNvGrpSpPr/>
        <p:nvPr/>
      </p:nvGrpSpPr>
      <p:grpSpPr>
        <a:xfrm>
          <a:off x="0" y="0"/>
          <a:ext cx="0" cy="0"/>
          <a:chOff x="0" y="0"/>
          <a:chExt cx="0" cy="0"/>
        </a:xfrm>
      </p:grpSpPr>
      <p:sp>
        <p:nvSpPr>
          <p:cNvPr id="131" name="Google Shape;131;p5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55"/>
          <p:cNvSpPr txBox="1"/>
          <p:nvPr>
            <p:ph idx="1" type="body"/>
          </p:nvPr>
        </p:nvSpPr>
        <p:spPr>
          <a:xfrm>
            <a:off x="1066800" y="2103120"/>
            <a:ext cx="10058400" cy="3849624"/>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342900" lvl="3" marL="1828800" algn="l">
              <a:lnSpc>
                <a:spcPct val="110000"/>
              </a:lnSpc>
              <a:spcBef>
                <a:spcPts val="500"/>
              </a:spcBef>
              <a:spcAft>
                <a:spcPts val="0"/>
              </a:spcAft>
              <a:buSzPts val="1800"/>
              <a:buChar char="◦"/>
              <a:defRPr/>
            </a:lvl4pPr>
            <a:lvl5pPr indent="-342900" lvl="4" marL="2286000" algn="l">
              <a:lnSpc>
                <a:spcPct val="11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33" name="Google Shape;133;p55"/>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55"/>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55"/>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4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49"/>
          <p:cNvSpPr txBox="1"/>
          <p:nvPr>
            <p:ph idx="1" type="body"/>
          </p:nvPr>
        </p:nvSpPr>
        <p:spPr>
          <a:xfrm>
            <a:off x="1066800" y="2103120"/>
            <a:ext cx="10058400" cy="3849624"/>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a:lvl1pPr>
            <a:lvl2pPr indent="-342900" lvl="1" marL="914400" algn="l">
              <a:lnSpc>
                <a:spcPct val="110000"/>
              </a:lnSpc>
              <a:spcBef>
                <a:spcPts val="500"/>
              </a:spcBef>
              <a:spcAft>
                <a:spcPts val="0"/>
              </a:spcAft>
              <a:buSzPts val="1800"/>
              <a:buChar char="◦"/>
              <a:defRPr/>
            </a:lvl2pPr>
            <a:lvl3pPr indent="-342900" lvl="2" marL="1371600" algn="l">
              <a:lnSpc>
                <a:spcPct val="110000"/>
              </a:lnSpc>
              <a:spcBef>
                <a:spcPts val="500"/>
              </a:spcBef>
              <a:spcAft>
                <a:spcPts val="0"/>
              </a:spcAft>
              <a:buSzPts val="1800"/>
              <a:buChar char="◦"/>
              <a:defRPr/>
            </a:lvl3pPr>
            <a:lvl4pPr indent="-342900" lvl="3" marL="1828800" algn="l">
              <a:lnSpc>
                <a:spcPct val="110000"/>
              </a:lnSpc>
              <a:spcBef>
                <a:spcPts val="500"/>
              </a:spcBef>
              <a:spcAft>
                <a:spcPts val="0"/>
              </a:spcAft>
              <a:buSzPts val="1800"/>
              <a:buChar char="◦"/>
              <a:defRPr/>
            </a:lvl4pPr>
            <a:lvl5pPr indent="-342900" lvl="4" marL="2286000" algn="l">
              <a:lnSpc>
                <a:spcPct val="11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35" name="Google Shape;35;p49"/>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9"/>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9"/>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8" name="Shape 38"/>
        <p:cNvGrpSpPr/>
        <p:nvPr/>
      </p:nvGrpSpPr>
      <p:grpSpPr>
        <a:xfrm>
          <a:off x="0" y="0"/>
          <a:ext cx="0" cy="0"/>
          <a:chOff x="0" y="0"/>
          <a:chExt cx="0" cy="0"/>
        </a:xfrm>
      </p:grpSpPr>
      <p:sp>
        <p:nvSpPr>
          <p:cNvPr id="39" name="Google Shape;39;p50"/>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40" name="Google Shape;40;p50"/>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50"/>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50"/>
          <p:cNvSpPr/>
          <p:nvPr/>
        </p:nvSpPr>
        <p:spPr>
          <a:xfrm>
            <a:off x="5135880" y="1267730"/>
            <a:ext cx="1920240" cy="73152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50"/>
          <p:cNvSpPr txBox="1"/>
          <p:nvPr>
            <p:ph type="title"/>
          </p:nvPr>
        </p:nvSpPr>
        <p:spPr>
          <a:xfrm>
            <a:off x="1629156" y="2275165"/>
            <a:ext cx="8933688" cy="2406895"/>
          </a:xfrm>
          <a:prstGeom prst="rect">
            <a:avLst/>
          </a:prstGeom>
          <a:noFill/>
          <a:ln>
            <a:noFill/>
          </a:ln>
        </p:spPr>
        <p:txBody>
          <a:bodyPr anchorCtr="0" anchor="ctr" bIns="45700" lIns="91425" spcFirstLastPara="1" rIns="91425" wrap="square" tIns="45700">
            <a:normAutofit/>
          </a:bodyPr>
          <a:lstStyle>
            <a:lvl1pPr lvl="0" algn="ctr">
              <a:lnSpc>
                <a:spcPct val="83000"/>
              </a:lnSpc>
              <a:spcBef>
                <a:spcPts val="0"/>
              </a:spcBef>
              <a:spcAft>
                <a:spcPts val="0"/>
              </a:spcAft>
              <a:buClr>
                <a:srgbClr val="262626"/>
              </a:buClr>
              <a:buSzPts val="6800"/>
              <a:buFont typeface="Century Schoolbook"/>
              <a:buNone/>
              <a:defRPr sz="6800" cap="non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44" name="Google Shape;44;p50"/>
          <p:cNvGrpSpPr/>
          <p:nvPr/>
        </p:nvGrpSpPr>
        <p:grpSpPr>
          <a:xfrm>
            <a:off x="5250180" y="1267730"/>
            <a:ext cx="1691640" cy="615934"/>
            <a:chOff x="5250180" y="1267730"/>
            <a:chExt cx="1691640" cy="615934"/>
          </a:xfrm>
        </p:grpSpPr>
        <p:cxnSp>
          <p:nvCxnSpPr>
            <p:cNvPr id="45" name="Google Shape;45;p50"/>
            <p:cNvCxnSpPr/>
            <p:nvPr/>
          </p:nvCxnSpPr>
          <p:spPr>
            <a:xfrm>
              <a:off x="525018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46" name="Google Shape;46;p50"/>
            <p:cNvCxnSpPr/>
            <p:nvPr/>
          </p:nvCxnSpPr>
          <p:spPr>
            <a:xfrm>
              <a:off x="694182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47" name="Google Shape;47;p50"/>
            <p:cNvCxnSpPr/>
            <p:nvPr/>
          </p:nvCxnSpPr>
          <p:spPr>
            <a:xfrm>
              <a:off x="5250180" y="1883664"/>
              <a:ext cx="169164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grpSp>
      <p:sp>
        <p:nvSpPr>
          <p:cNvPr id="48" name="Google Shape;48;p50"/>
          <p:cNvSpPr txBox="1"/>
          <p:nvPr>
            <p:ph idx="1" type="body"/>
          </p:nvPr>
        </p:nvSpPr>
        <p:spPr>
          <a:xfrm>
            <a:off x="1629156" y="4682062"/>
            <a:ext cx="8939784"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10000"/>
              </a:lnSpc>
              <a:spcBef>
                <a:spcPts val="900"/>
              </a:spcBef>
              <a:spcAft>
                <a:spcPts val="0"/>
              </a:spcAft>
              <a:buSzPts val="1800"/>
              <a:buNone/>
              <a:defRPr sz="1800">
                <a:solidFill>
                  <a:srgbClr val="0C0C0C"/>
                </a:solidFill>
              </a:defRPr>
            </a:lvl1pPr>
            <a:lvl2pPr indent="-228600" lvl="1" marL="914400" algn="l">
              <a:lnSpc>
                <a:spcPct val="110000"/>
              </a:lnSpc>
              <a:spcBef>
                <a:spcPts val="500"/>
              </a:spcBef>
              <a:spcAft>
                <a:spcPts val="0"/>
              </a:spcAft>
              <a:buSzPts val="1600"/>
              <a:buNone/>
              <a:defRPr sz="1600">
                <a:solidFill>
                  <a:srgbClr val="888888"/>
                </a:solidFill>
              </a:defRPr>
            </a:lvl2pPr>
            <a:lvl3pPr indent="-228600" lvl="2" marL="1371600" algn="l">
              <a:lnSpc>
                <a:spcPct val="110000"/>
              </a:lnSpc>
              <a:spcBef>
                <a:spcPts val="500"/>
              </a:spcBef>
              <a:spcAft>
                <a:spcPts val="0"/>
              </a:spcAft>
              <a:buSzPts val="1600"/>
              <a:buNone/>
              <a:defRPr sz="1600">
                <a:solidFill>
                  <a:srgbClr val="888888"/>
                </a:solidFill>
              </a:defRPr>
            </a:lvl3pPr>
            <a:lvl4pPr indent="-228600" lvl="3" marL="1828800" algn="l">
              <a:lnSpc>
                <a:spcPct val="110000"/>
              </a:lnSpc>
              <a:spcBef>
                <a:spcPts val="500"/>
              </a:spcBef>
              <a:spcAft>
                <a:spcPts val="0"/>
              </a:spcAft>
              <a:buSzPts val="1400"/>
              <a:buNone/>
              <a:defRPr sz="1400">
                <a:solidFill>
                  <a:srgbClr val="888888"/>
                </a:solidFill>
              </a:defRPr>
            </a:lvl4pPr>
            <a:lvl5pPr indent="-228600" lvl="4" marL="2286000" algn="l">
              <a:lnSpc>
                <a:spcPct val="11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49" name="Google Shape;49;p50"/>
          <p:cNvSpPr txBox="1"/>
          <p:nvPr>
            <p:ph idx="10" type="dt"/>
          </p:nvPr>
        </p:nvSpPr>
        <p:spPr>
          <a:xfrm>
            <a:off x="5318760" y="1344502"/>
            <a:ext cx="1554480" cy="498781"/>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Libre Franklin"/>
                <a:ea typeface="Libre Franklin"/>
                <a:cs typeface="Libre Franklin"/>
                <a:sym typeface="Libre Frankli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50"/>
          <p:cNvSpPr txBox="1"/>
          <p:nvPr>
            <p:ph idx="11" type="ftr"/>
          </p:nvPr>
        </p:nvSpPr>
        <p:spPr>
          <a:xfrm>
            <a:off x="1629157" y="5177408"/>
            <a:ext cx="5660134"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0"/>
          <p:cNvSpPr txBox="1"/>
          <p:nvPr>
            <p:ph idx="12" type="sldNum"/>
          </p:nvPr>
        </p:nvSpPr>
        <p:spPr>
          <a:xfrm>
            <a:off x="8604504" y="5177408"/>
            <a:ext cx="1958339"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00" u="none" cap="none" strike="noStrike">
                <a:solidFill>
                  <a:srgbClr val="262626"/>
                </a:solidFill>
                <a:latin typeface="Libre Franklin"/>
                <a:ea typeface="Libre Franklin"/>
                <a:cs typeface="Libre Franklin"/>
                <a:sym typeface="Libre Franklin"/>
              </a:defRPr>
            </a:lvl1pPr>
            <a:lvl2pPr indent="0" lvl="1" marL="0" algn="r">
              <a:spcBef>
                <a:spcPts val="0"/>
              </a:spcBef>
              <a:buNone/>
              <a:defRPr b="0" i="0" sz="1000" u="none" cap="none" strike="noStrike">
                <a:solidFill>
                  <a:srgbClr val="262626"/>
                </a:solidFill>
                <a:latin typeface="Libre Franklin"/>
                <a:ea typeface="Libre Franklin"/>
                <a:cs typeface="Libre Franklin"/>
                <a:sym typeface="Libre Franklin"/>
              </a:defRPr>
            </a:lvl2pPr>
            <a:lvl3pPr indent="0" lvl="2" marL="0" algn="r">
              <a:spcBef>
                <a:spcPts val="0"/>
              </a:spcBef>
              <a:buNone/>
              <a:defRPr b="0" i="0" sz="1000" u="none" cap="none" strike="noStrike">
                <a:solidFill>
                  <a:srgbClr val="262626"/>
                </a:solidFill>
                <a:latin typeface="Libre Franklin"/>
                <a:ea typeface="Libre Franklin"/>
                <a:cs typeface="Libre Franklin"/>
                <a:sym typeface="Libre Franklin"/>
              </a:defRPr>
            </a:lvl3pPr>
            <a:lvl4pPr indent="0" lvl="3" marL="0" algn="r">
              <a:spcBef>
                <a:spcPts val="0"/>
              </a:spcBef>
              <a:buNone/>
              <a:defRPr b="0" i="0" sz="1000" u="none" cap="none" strike="noStrike">
                <a:solidFill>
                  <a:srgbClr val="262626"/>
                </a:solidFill>
                <a:latin typeface="Libre Franklin"/>
                <a:ea typeface="Libre Franklin"/>
                <a:cs typeface="Libre Franklin"/>
                <a:sym typeface="Libre Franklin"/>
              </a:defRPr>
            </a:lvl4pPr>
            <a:lvl5pPr indent="0" lvl="4" marL="0" algn="r">
              <a:spcBef>
                <a:spcPts val="0"/>
              </a:spcBef>
              <a:buNone/>
              <a:defRPr b="0" i="0" sz="1000" u="none" cap="none" strike="noStrike">
                <a:solidFill>
                  <a:srgbClr val="262626"/>
                </a:solidFill>
                <a:latin typeface="Libre Franklin"/>
                <a:ea typeface="Libre Franklin"/>
                <a:cs typeface="Libre Franklin"/>
                <a:sym typeface="Libre Franklin"/>
              </a:defRPr>
            </a:lvl5pPr>
            <a:lvl6pPr indent="0" lvl="5" marL="0" algn="r">
              <a:spcBef>
                <a:spcPts val="0"/>
              </a:spcBef>
              <a:buNone/>
              <a:defRPr b="0" i="0" sz="1000" u="none" cap="none" strike="noStrike">
                <a:solidFill>
                  <a:srgbClr val="262626"/>
                </a:solidFill>
                <a:latin typeface="Libre Franklin"/>
                <a:ea typeface="Libre Franklin"/>
                <a:cs typeface="Libre Franklin"/>
                <a:sym typeface="Libre Franklin"/>
              </a:defRPr>
            </a:lvl6pPr>
            <a:lvl7pPr indent="0" lvl="6" marL="0" algn="r">
              <a:spcBef>
                <a:spcPts val="0"/>
              </a:spcBef>
              <a:buNone/>
              <a:defRPr b="0" i="0" sz="1000" u="none" cap="none" strike="noStrike">
                <a:solidFill>
                  <a:srgbClr val="262626"/>
                </a:solidFill>
                <a:latin typeface="Libre Franklin"/>
                <a:ea typeface="Libre Franklin"/>
                <a:cs typeface="Libre Franklin"/>
                <a:sym typeface="Libre Franklin"/>
              </a:defRPr>
            </a:lvl7pPr>
            <a:lvl8pPr indent="0" lvl="7" marL="0" algn="r">
              <a:spcBef>
                <a:spcPts val="0"/>
              </a:spcBef>
              <a:buNone/>
              <a:defRPr b="0" i="0" sz="1000" u="none" cap="none" strike="noStrike">
                <a:solidFill>
                  <a:srgbClr val="262626"/>
                </a:solidFill>
                <a:latin typeface="Libre Franklin"/>
                <a:ea typeface="Libre Franklin"/>
                <a:cs typeface="Libre Franklin"/>
                <a:sym typeface="Libre Franklin"/>
              </a:defRPr>
            </a:lvl8pPr>
            <a:lvl9pPr indent="0" lvl="8" marL="0" algn="r">
              <a:spcBef>
                <a:spcPts val="0"/>
              </a:spcBef>
              <a:buNone/>
              <a:defRPr b="0" i="0" sz="1000" u="none" cap="none" strike="noStrike">
                <a:solidFill>
                  <a:srgbClr val="262626"/>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5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53"/>
          <p:cNvSpPr txBox="1"/>
          <p:nvPr>
            <p:ph idx="1" type="body"/>
          </p:nvPr>
        </p:nvSpPr>
        <p:spPr>
          <a:xfrm>
            <a:off x="1069848" y="2074334"/>
            <a:ext cx="466344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SzPts val="1900"/>
              <a:buNone/>
              <a:defRPr b="1" i="0" sz="1900">
                <a:solidFill>
                  <a:schemeClr val="dk1"/>
                </a:solidFill>
                <a:latin typeface="Libre Franklin"/>
                <a:ea typeface="Libre Franklin"/>
                <a:cs typeface="Libre Franklin"/>
                <a:sym typeface="Libre Franklin"/>
              </a:defRPr>
            </a:lvl1pPr>
            <a:lvl2pPr indent="-228600" lvl="1" marL="914400" algn="l">
              <a:lnSpc>
                <a:spcPct val="110000"/>
              </a:lnSpc>
              <a:spcBef>
                <a:spcPts val="500"/>
              </a:spcBef>
              <a:spcAft>
                <a:spcPts val="0"/>
              </a:spcAft>
              <a:buSzPts val="1800"/>
              <a:buNone/>
              <a:defRPr b="1" sz="1800"/>
            </a:lvl2pPr>
            <a:lvl3pPr indent="-228600" lvl="2" marL="1371600" algn="l">
              <a:lnSpc>
                <a:spcPct val="110000"/>
              </a:lnSpc>
              <a:spcBef>
                <a:spcPts val="500"/>
              </a:spcBef>
              <a:spcAft>
                <a:spcPts val="0"/>
              </a:spcAft>
              <a:buSzPts val="1800"/>
              <a:buNone/>
              <a:defRPr b="1" sz="1800"/>
            </a:lvl3pPr>
            <a:lvl4pPr indent="-228600" lvl="3" marL="1828800" algn="l">
              <a:lnSpc>
                <a:spcPct val="110000"/>
              </a:lnSpc>
              <a:spcBef>
                <a:spcPts val="500"/>
              </a:spcBef>
              <a:spcAft>
                <a:spcPts val="0"/>
              </a:spcAft>
              <a:buSzPts val="1600"/>
              <a:buNone/>
              <a:defRPr b="1" sz="1600"/>
            </a:lvl4pPr>
            <a:lvl5pPr indent="-228600" lvl="4" marL="2286000" algn="l">
              <a:lnSpc>
                <a:spcPct val="11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5" name="Google Shape;55;p53"/>
          <p:cNvSpPr txBox="1"/>
          <p:nvPr>
            <p:ph idx="2" type="body"/>
          </p:nvPr>
        </p:nvSpPr>
        <p:spPr>
          <a:xfrm>
            <a:off x="1069848" y="2792472"/>
            <a:ext cx="4663440" cy="3163825"/>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sz="1800"/>
            </a:lvl1pPr>
            <a:lvl2pPr indent="-330200" lvl="1" marL="914400" algn="l">
              <a:lnSpc>
                <a:spcPct val="110000"/>
              </a:lnSpc>
              <a:spcBef>
                <a:spcPts val="500"/>
              </a:spcBef>
              <a:spcAft>
                <a:spcPts val="0"/>
              </a:spcAft>
              <a:buSzPts val="1600"/>
              <a:buChar char="◦"/>
              <a:defRPr sz="1600"/>
            </a:lvl2pPr>
            <a:lvl3pPr indent="-317500" lvl="2" marL="1371600" algn="l">
              <a:lnSpc>
                <a:spcPct val="110000"/>
              </a:lnSpc>
              <a:spcBef>
                <a:spcPts val="500"/>
              </a:spcBef>
              <a:spcAft>
                <a:spcPts val="0"/>
              </a:spcAft>
              <a:buSzPts val="1400"/>
              <a:buChar char="◦"/>
              <a:defRPr sz="1400"/>
            </a:lvl3pPr>
            <a:lvl4pPr indent="-317500" lvl="3" marL="1828800" algn="l">
              <a:lnSpc>
                <a:spcPct val="110000"/>
              </a:lnSpc>
              <a:spcBef>
                <a:spcPts val="500"/>
              </a:spcBef>
              <a:spcAft>
                <a:spcPts val="0"/>
              </a:spcAft>
              <a:buSzPts val="1400"/>
              <a:buChar char="◦"/>
              <a:defRPr sz="1400"/>
            </a:lvl4pPr>
            <a:lvl5pPr indent="-317500" lvl="4" marL="2286000" algn="l">
              <a:lnSpc>
                <a:spcPct val="11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6" name="Google Shape;56;p53"/>
          <p:cNvSpPr txBox="1"/>
          <p:nvPr>
            <p:ph idx="3" type="body"/>
          </p:nvPr>
        </p:nvSpPr>
        <p:spPr>
          <a:xfrm>
            <a:off x="6458712" y="2074334"/>
            <a:ext cx="466344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SzPts val="1900"/>
              <a:buNone/>
              <a:defRPr b="1" sz="1900">
                <a:solidFill>
                  <a:schemeClr val="dk1"/>
                </a:solidFill>
              </a:defRPr>
            </a:lvl1pPr>
            <a:lvl2pPr indent="-228600" lvl="1" marL="914400" algn="l">
              <a:lnSpc>
                <a:spcPct val="110000"/>
              </a:lnSpc>
              <a:spcBef>
                <a:spcPts val="500"/>
              </a:spcBef>
              <a:spcAft>
                <a:spcPts val="0"/>
              </a:spcAft>
              <a:buSzPts val="1800"/>
              <a:buNone/>
              <a:defRPr b="1" sz="1800"/>
            </a:lvl2pPr>
            <a:lvl3pPr indent="-228600" lvl="2" marL="1371600" algn="l">
              <a:lnSpc>
                <a:spcPct val="110000"/>
              </a:lnSpc>
              <a:spcBef>
                <a:spcPts val="500"/>
              </a:spcBef>
              <a:spcAft>
                <a:spcPts val="0"/>
              </a:spcAft>
              <a:buSzPts val="1800"/>
              <a:buNone/>
              <a:defRPr b="1" sz="1800"/>
            </a:lvl3pPr>
            <a:lvl4pPr indent="-228600" lvl="3" marL="1828800" algn="l">
              <a:lnSpc>
                <a:spcPct val="110000"/>
              </a:lnSpc>
              <a:spcBef>
                <a:spcPts val="500"/>
              </a:spcBef>
              <a:spcAft>
                <a:spcPts val="0"/>
              </a:spcAft>
              <a:buSzPts val="1600"/>
              <a:buNone/>
              <a:defRPr b="1" sz="1600"/>
            </a:lvl4pPr>
            <a:lvl5pPr indent="-228600" lvl="4" marL="2286000" algn="l">
              <a:lnSpc>
                <a:spcPct val="11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7" name="Google Shape;57;p53"/>
          <p:cNvSpPr txBox="1"/>
          <p:nvPr>
            <p:ph idx="4" type="body"/>
          </p:nvPr>
        </p:nvSpPr>
        <p:spPr>
          <a:xfrm>
            <a:off x="6458712" y="2792471"/>
            <a:ext cx="4663440" cy="3164509"/>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sz="1800"/>
            </a:lvl1pPr>
            <a:lvl2pPr indent="-330200" lvl="1" marL="914400" algn="l">
              <a:lnSpc>
                <a:spcPct val="110000"/>
              </a:lnSpc>
              <a:spcBef>
                <a:spcPts val="500"/>
              </a:spcBef>
              <a:spcAft>
                <a:spcPts val="0"/>
              </a:spcAft>
              <a:buSzPts val="1600"/>
              <a:buChar char="◦"/>
              <a:defRPr sz="1600"/>
            </a:lvl2pPr>
            <a:lvl3pPr indent="-317500" lvl="2" marL="1371600" algn="l">
              <a:lnSpc>
                <a:spcPct val="110000"/>
              </a:lnSpc>
              <a:spcBef>
                <a:spcPts val="500"/>
              </a:spcBef>
              <a:spcAft>
                <a:spcPts val="0"/>
              </a:spcAft>
              <a:buSzPts val="1400"/>
              <a:buChar char="◦"/>
              <a:defRPr sz="1400"/>
            </a:lvl3pPr>
            <a:lvl4pPr indent="-317500" lvl="3" marL="1828800" algn="l">
              <a:lnSpc>
                <a:spcPct val="110000"/>
              </a:lnSpc>
              <a:spcBef>
                <a:spcPts val="500"/>
              </a:spcBef>
              <a:spcAft>
                <a:spcPts val="0"/>
              </a:spcAft>
              <a:buSzPts val="1400"/>
              <a:buChar char="◦"/>
              <a:defRPr sz="1400"/>
            </a:lvl4pPr>
            <a:lvl5pPr indent="-317500" lvl="4" marL="2286000" algn="l">
              <a:lnSpc>
                <a:spcPct val="11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8" name="Google Shape;58;p53"/>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3"/>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3"/>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54"/>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4"/>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4"/>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5" name="Shape 65"/>
        <p:cNvGrpSpPr/>
        <p:nvPr/>
      </p:nvGrpSpPr>
      <p:grpSpPr>
        <a:xfrm>
          <a:off x="0" y="0"/>
          <a:ext cx="0" cy="0"/>
          <a:chOff x="0" y="0"/>
          <a:chExt cx="0" cy="0"/>
        </a:xfrm>
      </p:grpSpPr>
      <p:sp>
        <p:nvSpPr>
          <p:cNvPr id="66" name="Google Shape;66;p5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6"/>
          <p:cNvSpPr txBox="1"/>
          <p:nvPr>
            <p:ph idx="1" type="body"/>
          </p:nvPr>
        </p:nvSpPr>
        <p:spPr>
          <a:xfrm>
            <a:off x="1066800" y="2103120"/>
            <a:ext cx="466344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sz="1800"/>
            </a:lvl1pPr>
            <a:lvl2pPr indent="-330200" lvl="1" marL="914400" algn="l">
              <a:lnSpc>
                <a:spcPct val="110000"/>
              </a:lnSpc>
              <a:spcBef>
                <a:spcPts val="500"/>
              </a:spcBef>
              <a:spcAft>
                <a:spcPts val="0"/>
              </a:spcAft>
              <a:buSzPts val="1600"/>
              <a:buChar char="◦"/>
              <a:defRPr sz="1600"/>
            </a:lvl2pPr>
            <a:lvl3pPr indent="-317500" lvl="2" marL="1371600" algn="l">
              <a:lnSpc>
                <a:spcPct val="110000"/>
              </a:lnSpc>
              <a:spcBef>
                <a:spcPts val="500"/>
              </a:spcBef>
              <a:spcAft>
                <a:spcPts val="0"/>
              </a:spcAft>
              <a:buSzPts val="1400"/>
              <a:buChar char="◦"/>
              <a:defRPr sz="1400"/>
            </a:lvl3pPr>
            <a:lvl4pPr indent="-317500" lvl="3" marL="1828800" algn="l">
              <a:lnSpc>
                <a:spcPct val="110000"/>
              </a:lnSpc>
              <a:spcBef>
                <a:spcPts val="500"/>
              </a:spcBef>
              <a:spcAft>
                <a:spcPts val="0"/>
              </a:spcAft>
              <a:buSzPts val="1400"/>
              <a:buChar char="◦"/>
              <a:defRPr sz="1400"/>
            </a:lvl4pPr>
            <a:lvl5pPr indent="-317500" lvl="4" marL="2286000" algn="l">
              <a:lnSpc>
                <a:spcPct val="11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68" name="Google Shape;68;p56"/>
          <p:cNvSpPr txBox="1"/>
          <p:nvPr>
            <p:ph idx="2" type="body"/>
          </p:nvPr>
        </p:nvSpPr>
        <p:spPr>
          <a:xfrm>
            <a:off x="6461760" y="2103120"/>
            <a:ext cx="466344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sz="1800"/>
            </a:lvl1pPr>
            <a:lvl2pPr indent="-330200" lvl="1" marL="914400" algn="l">
              <a:lnSpc>
                <a:spcPct val="110000"/>
              </a:lnSpc>
              <a:spcBef>
                <a:spcPts val="500"/>
              </a:spcBef>
              <a:spcAft>
                <a:spcPts val="0"/>
              </a:spcAft>
              <a:buSzPts val="1600"/>
              <a:buChar char="◦"/>
              <a:defRPr sz="1600"/>
            </a:lvl2pPr>
            <a:lvl3pPr indent="-317500" lvl="2" marL="1371600" algn="l">
              <a:lnSpc>
                <a:spcPct val="110000"/>
              </a:lnSpc>
              <a:spcBef>
                <a:spcPts val="500"/>
              </a:spcBef>
              <a:spcAft>
                <a:spcPts val="0"/>
              </a:spcAft>
              <a:buSzPts val="1400"/>
              <a:buChar char="◦"/>
              <a:defRPr sz="1400"/>
            </a:lvl3pPr>
            <a:lvl4pPr indent="-317500" lvl="3" marL="1828800" algn="l">
              <a:lnSpc>
                <a:spcPct val="110000"/>
              </a:lnSpc>
              <a:spcBef>
                <a:spcPts val="500"/>
              </a:spcBef>
              <a:spcAft>
                <a:spcPts val="0"/>
              </a:spcAft>
              <a:buSzPts val="1400"/>
              <a:buChar char="◦"/>
              <a:defRPr sz="1400"/>
            </a:lvl4pPr>
            <a:lvl5pPr indent="-317500" lvl="4" marL="2286000" algn="l">
              <a:lnSpc>
                <a:spcPct val="11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69" name="Google Shape;69;p56"/>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6"/>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6"/>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5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7"/>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57"/>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7"/>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77" name="Shape 77"/>
        <p:cNvGrpSpPr/>
        <p:nvPr/>
      </p:nvGrpSpPr>
      <p:grpSpPr>
        <a:xfrm>
          <a:off x="0" y="0"/>
          <a:ext cx="0" cy="0"/>
          <a:chOff x="0" y="0"/>
          <a:chExt cx="0" cy="0"/>
        </a:xfrm>
      </p:grpSpPr>
      <p:sp>
        <p:nvSpPr>
          <p:cNvPr id="78" name="Google Shape;78;p58"/>
          <p:cNvSpPr/>
          <p:nvPr/>
        </p:nvSpPr>
        <p:spPr>
          <a:xfrm>
            <a:off x="8119870" y="237744"/>
            <a:ext cx="3826596" cy="6382512"/>
          </a:xfrm>
          <a:prstGeom prst="rect">
            <a:avLst/>
          </a:prstGeom>
          <a:solidFill>
            <a:srgbClr val="D8D8D8">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58"/>
          <p:cNvSpPr/>
          <p:nvPr/>
        </p:nvSpPr>
        <p:spPr>
          <a:xfrm>
            <a:off x="8254660" y="374904"/>
            <a:ext cx="3557016"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8"/>
          <p:cNvSpPr txBox="1"/>
          <p:nvPr>
            <p:ph type="title"/>
          </p:nvPr>
        </p:nvSpPr>
        <p:spPr>
          <a:xfrm>
            <a:off x="8458200" y="607392"/>
            <a:ext cx="3161963" cy="164592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3200"/>
              <a:buFont typeface="Century Schoolbook"/>
              <a:buNone/>
              <a:defRPr b="0" sz="3200" cap="none">
                <a:solidFill>
                  <a:schemeClr val="dk1"/>
                </a:solidFill>
                <a:latin typeface="Century Schoolbook"/>
                <a:ea typeface="Century Schoolbook"/>
                <a:cs typeface="Century Schoolbook"/>
                <a:sym typeface="Century Schoolboo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58"/>
          <p:cNvSpPr txBox="1"/>
          <p:nvPr>
            <p:ph idx="1" type="body"/>
          </p:nvPr>
        </p:nvSpPr>
        <p:spPr>
          <a:xfrm>
            <a:off x="685800" y="609600"/>
            <a:ext cx="6858000" cy="5334000"/>
          </a:xfrm>
          <a:prstGeom prst="rect">
            <a:avLst/>
          </a:prstGeom>
          <a:noFill/>
          <a:ln>
            <a:noFill/>
          </a:ln>
        </p:spPr>
        <p:txBody>
          <a:bodyPr anchorCtr="0" anchor="t" bIns="45700" lIns="91425" spcFirstLastPara="1" rIns="91425" wrap="square" tIns="45700">
            <a:normAutofit/>
          </a:bodyPr>
          <a:lstStyle>
            <a:lvl1pPr indent="-349250" lvl="0" marL="457200" algn="l">
              <a:lnSpc>
                <a:spcPct val="110000"/>
              </a:lnSpc>
              <a:spcBef>
                <a:spcPts val="900"/>
              </a:spcBef>
              <a:spcAft>
                <a:spcPts val="0"/>
              </a:spcAft>
              <a:buSzPts val="1900"/>
              <a:buChar char="◦"/>
              <a:defRPr sz="1900"/>
            </a:lvl1pPr>
            <a:lvl2pPr indent="-330200" lvl="1" marL="914400" algn="l">
              <a:lnSpc>
                <a:spcPct val="110000"/>
              </a:lnSpc>
              <a:spcBef>
                <a:spcPts val="500"/>
              </a:spcBef>
              <a:spcAft>
                <a:spcPts val="0"/>
              </a:spcAft>
              <a:buSzPts val="1600"/>
              <a:buChar char="◦"/>
              <a:defRPr sz="1600"/>
            </a:lvl2pPr>
            <a:lvl3pPr indent="-317500" lvl="2" marL="1371600" algn="l">
              <a:lnSpc>
                <a:spcPct val="110000"/>
              </a:lnSpc>
              <a:spcBef>
                <a:spcPts val="500"/>
              </a:spcBef>
              <a:spcAft>
                <a:spcPts val="0"/>
              </a:spcAft>
              <a:buSzPts val="1400"/>
              <a:buChar char="◦"/>
              <a:defRPr sz="1400"/>
            </a:lvl3pPr>
            <a:lvl4pPr indent="-317500" lvl="3" marL="1828800" algn="l">
              <a:lnSpc>
                <a:spcPct val="110000"/>
              </a:lnSpc>
              <a:spcBef>
                <a:spcPts val="500"/>
              </a:spcBef>
              <a:spcAft>
                <a:spcPts val="0"/>
              </a:spcAft>
              <a:buSzPts val="1400"/>
              <a:buChar char="◦"/>
              <a:defRPr sz="1400"/>
            </a:lvl4pPr>
            <a:lvl5pPr indent="-317500" lvl="4" marL="2286000" algn="l">
              <a:lnSpc>
                <a:spcPct val="11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82" name="Google Shape;82;p58"/>
          <p:cNvSpPr txBox="1"/>
          <p:nvPr>
            <p:ph idx="2" type="body"/>
          </p:nvPr>
        </p:nvSpPr>
        <p:spPr>
          <a:xfrm>
            <a:off x="8458200" y="2336800"/>
            <a:ext cx="3161963" cy="36068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800"/>
              <a:buNone/>
              <a:defRPr sz="1800">
                <a:solidFill>
                  <a:schemeClr val="dk1"/>
                </a:solidFill>
              </a:defRPr>
            </a:lvl1pPr>
            <a:lvl2pPr indent="-228600" lvl="1" marL="914400" algn="l">
              <a:lnSpc>
                <a:spcPct val="110000"/>
              </a:lnSpc>
              <a:spcBef>
                <a:spcPts val="500"/>
              </a:spcBef>
              <a:spcAft>
                <a:spcPts val="0"/>
              </a:spcAft>
              <a:buSzPts val="1200"/>
              <a:buNone/>
              <a:defRPr sz="1200"/>
            </a:lvl2pPr>
            <a:lvl3pPr indent="-228600" lvl="2" marL="1371600" algn="l">
              <a:lnSpc>
                <a:spcPct val="110000"/>
              </a:lnSpc>
              <a:spcBef>
                <a:spcPts val="500"/>
              </a:spcBef>
              <a:spcAft>
                <a:spcPts val="0"/>
              </a:spcAft>
              <a:buSzPts val="1000"/>
              <a:buNone/>
              <a:defRPr sz="1000"/>
            </a:lvl3pPr>
            <a:lvl4pPr indent="-228600" lvl="3" marL="1828800" algn="l">
              <a:lnSpc>
                <a:spcPct val="110000"/>
              </a:lnSpc>
              <a:spcBef>
                <a:spcPts val="500"/>
              </a:spcBef>
              <a:spcAft>
                <a:spcPts val="0"/>
              </a:spcAft>
              <a:buSzPts val="900"/>
              <a:buNone/>
              <a:defRPr sz="900"/>
            </a:lvl4pPr>
            <a:lvl5pPr indent="-228600" lvl="4" marL="2286000" algn="l">
              <a:lnSpc>
                <a:spcPct val="11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83" name="Google Shape;83;p58"/>
          <p:cNvSpPr txBox="1"/>
          <p:nvPr>
            <p:ph idx="10" type="dt"/>
          </p:nvPr>
        </p:nvSpPr>
        <p:spPr>
          <a:xfrm>
            <a:off x="5588000" y="6035040"/>
            <a:ext cx="1955800"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58"/>
          <p:cNvSpPr txBox="1"/>
          <p:nvPr>
            <p:ph idx="11" type="ftr"/>
          </p:nvPr>
        </p:nvSpPr>
        <p:spPr>
          <a:xfrm>
            <a:off x="685801" y="6035040"/>
            <a:ext cx="45847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58"/>
          <p:cNvSpPr txBox="1"/>
          <p:nvPr>
            <p:ph idx="12" type="sldNum"/>
          </p:nvPr>
        </p:nvSpPr>
        <p:spPr>
          <a:xfrm>
            <a:off x="10396728" y="6035040"/>
            <a:ext cx="1223435"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1000">
                <a:solidFill>
                  <a:srgbClr val="262626"/>
                </a:solidFill>
                <a:latin typeface="Libre Franklin"/>
                <a:ea typeface="Libre Franklin"/>
                <a:cs typeface="Libre Franklin"/>
                <a:sym typeface="Libre Franklin"/>
              </a:defRPr>
            </a:lvl1pPr>
            <a:lvl2pPr indent="0" lvl="1" marL="0" algn="r">
              <a:spcBef>
                <a:spcPts val="0"/>
              </a:spcBef>
              <a:buNone/>
              <a:defRPr sz="1000">
                <a:solidFill>
                  <a:srgbClr val="262626"/>
                </a:solidFill>
                <a:latin typeface="Libre Franklin"/>
                <a:ea typeface="Libre Franklin"/>
                <a:cs typeface="Libre Franklin"/>
                <a:sym typeface="Libre Franklin"/>
              </a:defRPr>
            </a:lvl2pPr>
            <a:lvl3pPr indent="0" lvl="2" marL="0" algn="r">
              <a:spcBef>
                <a:spcPts val="0"/>
              </a:spcBef>
              <a:buNone/>
              <a:defRPr sz="1000">
                <a:solidFill>
                  <a:srgbClr val="262626"/>
                </a:solidFill>
                <a:latin typeface="Libre Franklin"/>
                <a:ea typeface="Libre Franklin"/>
                <a:cs typeface="Libre Franklin"/>
                <a:sym typeface="Libre Franklin"/>
              </a:defRPr>
            </a:lvl3pPr>
            <a:lvl4pPr indent="0" lvl="3" marL="0" algn="r">
              <a:spcBef>
                <a:spcPts val="0"/>
              </a:spcBef>
              <a:buNone/>
              <a:defRPr sz="1000">
                <a:solidFill>
                  <a:srgbClr val="262626"/>
                </a:solidFill>
                <a:latin typeface="Libre Franklin"/>
                <a:ea typeface="Libre Franklin"/>
                <a:cs typeface="Libre Franklin"/>
                <a:sym typeface="Libre Franklin"/>
              </a:defRPr>
            </a:lvl4pPr>
            <a:lvl5pPr indent="0" lvl="4" marL="0" algn="r">
              <a:spcBef>
                <a:spcPts val="0"/>
              </a:spcBef>
              <a:buNone/>
              <a:defRPr sz="1000">
                <a:solidFill>
                  <a:srgbClr val="262626"/>
                </a:solidFill>
                <a:latin typeface="Libre Franklin"/>
                <a:ea typeface="Libre Franklin"/>
                <a:cs typeface="Libre Franklin"/>
                <a:sym typeface="Libre Franklin"/>
              </a:defRPr>
            </a:lvl5pPr>
            <a:lvl6pPr indent="0" lvl="5" marL="0" algn="r">
              <a:spcBef>
                <a:spcPts val="0"/>
              </a:spcBef>
              <a:buNone/>
              <a:defRPr sz="1000">
                <a:solidFill>
                  <a:srgbClr val="262626"/>
                </a:solidFill>
                <a:latin typeface="Libre Franklin"/>
                <a:ea typeface="Libre Franklin"/>
                <a:cs typeface="Libre Franklin"/>
                <a:sym typeface="Libre Franklin"/>
              </a:defRPr>
            </a:lvl6pPr>
            <a:lvl7pPr indent="0" lvl="6" marL="0" algn="r">
              <a:spcBef>
                <a:spcPts val="0"/>
              </a:spcBef>
              <a:buNone/>
              <a:defRPr sz="1000">
                <a:solidFill>
                  <a:srgbClr val="262626"/>
                </a:solidFill>
                <a:latin typeface="Libre Franklin"/>
                <a:ea typeface="Libre Franklin"/>
                <a:cs typeface="Libre Franklin"/>
                <a:sym typeface="Libre Franklin"/>
              </a:defRPr>
            </a:lvl7pPr>
            <a:lvl8pPr indent="0" lvl="7" marL="0" algn="r">
              <a:spcBef>
                <a:spcPts val="0"/>
              </a:spcBef>
              <a:buNone/>
              <a:defRPr sz="1000">
                <a:solidFill>
                  <a:srgbClr val="262626"/>
                </a:solidFill>
                <a:latin typeface="Libre Franklin"/>
                <a:ea typeface="Libre Franklin"/>
                <a:cs typeface="Libre Franklin"/>
                <a:sym typeface="Libre Franklin"/>
              </a:defRPr>
            </a:lvl8pPr>
            <a:lvl9pPr indent="0" lvl="8" marL="0" algn="r">
              <a:spcBef>
                <a:spcPts val="0"/>
              </a:spcBef>
              <a:buNone/>
              <a:defRPr sz="1000">
                <a:solidFill>
                  <a:srgbClr val="262626"/>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86" name="Shape 86"/>
        <p:cNvGrpSpPr/>
        <p:nvPr/>
      </p:nvGrpSpPr>
      <p:grpSpPr>
        <a:xfrm>
          <a:off x="0" y="0"/>
          <a:ext cx="0" cy="0"/>
          <a:chOff x="0" y="0"/>
          <a:chExt cx="0" cy="0"/>
        </a:xfrm>
      </p:grpSpPr>
      <p:sp>
        <p:nvSpPr>
          <p:cNvPr id="87" name="Google Shape;87;p59"/>
          <p:cNvSpPr/>
          <p:nvPr/>
        </p:nvSpPr>
        <p:spPr>
          <a:xfrm>
            <a:off x="8119870" y="237744"/>
            <a:ext cx="3826596" cy="6382512"/>
          </a:xfrm>
          <a:prstGeom prst="rect">
            <a:avLst/>
          </a:prstGeom>
          <a:solidFill>
            <a:srgbClr val="D8D8D8">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9"/>
          <p:cNvSpPr/>
          <p:nvPr>
            <p:ph idx="2" type="pic"/>
          </p:nvPr>
        </p:nvSpPr>
        <p:spPr>
          <a:xfrm>
            <a:off x="228599" y="237744"/>
            <a:ext cx="7696201" cy="6382512"/>
          </a:xfrm>
          <a:prstGeom prst="rect">
            <a:avLst/>
          </a:prstGeom>
          <a:solidFill>
            <a:srgbClr val="D6C2B3"/>
          </a:solidFill>
          <a:ln>
            <a:noFill/>
          </a:ln>
        </p:spPr>
        <p:txBody>
          <a:bodyPr anchorCtr="0" anchor="t" bIns="45700" lIns="91425" spcFirstLastPara="1" rIns="91425" wrap="square" tIns="45700">
            <a:normAutofit/>
          </a:bodyPr>
          <a:lstStyle>
            <a:lvl1pPr lvl="0" marR="0" rtl="0" algn="l">
              <a:lnSpc>
                <a:spcPct val="110000"/>
              </a:lnSpc>
              <a:spcBef>
                <a:spcPts val="900"/>
              </a:spcBef>
              <a:spcAft>
                <a:spcPts val="0"/>
              </a:spcAft>
              <a:buClr>
                <a:srgbClr val="262626"/>
              </a:buClr>
              <a:buSzPts val="3200"/>
              <a:buFont typeface="Garamond"/>
              <a:buNone/>
              <a:defRPr b="0" i="0" sz="3200" u="none" cap="none" strike="noStrike">
                <a:solidFill>
                  <a:schemeClr val="dk1"/>
                </a:solidFill>
                <a:latin typeface="Libre Franklin"/>
                <a:ea typeface="Libre Franklin"/>
                <a:cs typeface="Libre Franklin"/>
                <a:sym typeface="Libre Franklin"/>
              </a:defRPr>
            </a:lvl1pPr>
            <a:lvl2pPr lvl="1" marR="0" rtl="0" algn="l">
              <a:lnSpc>
                <a:spcPct val="110000"/>
              </a:lnSpc>
              <a:spcBef>
                <a:spcPts val="500"/>
              </a:spcBef>
              <a:spcAft>
                <a:spcPts val="0"/>
              </a:spcAft>
              <a:buClr>
                <a:srgbClr val="262626"/>
              </a:buClr>
              <a:buSzPts val="2800"/>
              <a:buFont typeface="Garamond"/>
              <a:buNone/>
              <a:defRPr b="0" i="0" sz="2800" u="none" cap="none" strike="noStrike">
                <a:solidFill>
                  <a:schemeClr val="dk1"/>
                </a:solidFill>
                <a:latin typeface="Libre Franklin"/>
                <a:ea typeface="Libre Franklin"/>
                <a:cs typeface="Libre Franklin"/>
                <a:sym typeface="Libre Franklin"/>
              </a:defRPr>
            </a:lvl2pPr>
            <a:lvl3pPr lvl="2" marR="0" rtl="0" algn="l">
              <a:lnSpc>
                <a:spcPct val="110000"/>
              </a:lnSpc>
              <a:spcBef>
                <a:spcPts val="500"/>
              </a:spcBef>
              <a:spcAft>
                <a:spcPts val="0"/>
              </a:spcAft>
              <a:buClr>
                <a:srgbClr val="262626"/>
              </a:buClr>
              <a:buSzPts val="2400"/>
              <a:buFont typeface="Garamond"/>
              <a:buNone/>
              <a:defRPr b="0" i="0" sz="2400" u="none" cap="none" strike="noStrike">
                <a:solidFill>
                  <a:schemeClr val="dk1"/>
                </a:solidFill>
                <a:latin typeface="Libre Franklin"/>
                <a:ea typeface="Libre Franklin"/>
                <a:cs typeface="Libre Franklin"/>
                <a:sym typeface="Libre Franklin"/>
              </a:defRPr>
            </a:lvl3pPr>
            <a:lvl4pPr lvl="3" marR="0" rtl="0" algn="l">
              <a:lnSpc>
                <a:spcPct val="110000"/>
              </a:lnSpc>
              <a:spcBef>
                <a:spcPts val="500"/>
              </a:spcBef>
              <a:spcAft>
                <a:spcPts val="0"/>
              </a:spcAft>
              <a:buClr>
                <a:srgbClr val="262626"/>
              </a:buClr>
              <a:buSzPts val="2000"/>
              <a:buFont typeface="Garamond"/>
              <a:buNone/>
              <a:defRPr b="0" i="0" sz="2000" u="none" cap="none" strike="noStrike">
                <a:solidFill>
                  <a:schemeClr val="dk1"/>
                </a:solidFill>
                <a:latin typeface="Libre Franklin"/>
                <a:ea typeface="Libre Franklin"/>
                <a:cs typeface="Libre Franklin"/>
                <a:sym typeface="Libre Franklin"/>
              </a:defRPr>
            </a:lvl4pPr>
            <a:lvl5pPr lvl="4" marR="0" rtl="0" algn="l">
              <a:lnSpc>
                <a:spcPct val="110000"/>
              </a:lnSpc>
              <a:spcBef>
                <a:spcPts val="500"/>
              </a:spcBef>
              <a:spcAft>
                <a:spcPts val="0"/>
              </a:spcAft>
              <a:buClr>
                <a:srgbClr val="262626"/>
              </a:buClr>
              <a:buSzPts val="2000"/>
              <a:buFont typeface="Garamond"/>
              <a:buNone/>
              <a:defRPr b="0" i="0" sz="20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Libre Franklin"/>
                <a:ea typeface="Libre Franklin"/>
                <a:cs typeface="Libre Franklin"/>
                <a:sym typeface="Libre Franklin"/>
              </a:defRPr>
            </a:lvl9pPr>
          </a:lstStyle>
          <a:p/>
        </p:txBody>
      </p:sp>
      <p:sp>
        <p:nvSpPr>
          <p:cNvPr id="89" name="Google Shape;89;p59"/>
          <p:cNvSpPr txBox="1"/>
          <p:nvPr>
            <p:ph idx="10" type="dt"/>
          </p:nvPr>
        </p:nvSpPr>
        <p:spPr>
          <a:xfrm>
            <a:off x="5662337" y="6035040"/>
            <a:ext cx="2071963"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b="1">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59"/>
          <p:cNvSpPr txBox="1"/>
          <p:nvPr>
            <p:ph idx="11" type="ftr"/>
          </p:nvPr>
        </p:nvSpPr>
        <p:spPr>
          <a:xfrm>
            <a:off x="612648" y="6035040"/>
            <a:ext cx="4588002"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b="1" sz="1000">
                <a:solidFill>
                  <a:srgbClr val="FFFFFF"/>
                </a:solidFill>
                <a:latin typeface="Libre Franklin"/>
                <a:ea typeface="Libre Franklin"/>
                <a:cs typeface="Libre Franklin"/>
                <a:sym typeface="Libre Frankli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59"/>
          <p:cNvSpPr txBox="1"/>
          <p:nvPr>
            <p:ph idx="12" type="sldNum"/>
          </p:nvPr>
        </p:nvSpPr>
        <p:spPr>
          <a:xfrm>
            <a:off x="10396728" y="6035040"/>
            <a:ext cx="1225296"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2" name="Google Shape;92;p59"/>
          <p:cNvSpPr/>
          <p:nvPr/>
        </p:nvSpPr>
        <p:spPr>
          <a:xfrm>
            <a:off x="8254660" y="374904"/>
            <a:ext cx="3557016"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9"/>
          <p:cNvSpPr txBox="1"/>
          <p:nvPr>
            <p:ph type="title"/>
          </p:nvPr>
        </p:nvSpPr>
        <p:spPr>
          <a:xfrm>
            <a:off x="8477250" y="603504"/>
            <a:ext cx="3144774" cy="164592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3200"/>
              <a:buFont typeface="Century Schoolbook"/>
              <a:buNone/>
              <a:defRPr b="0" sz="3200">
                <a:solidFill>
                  <a:schemeClr val="dk1"/>
                </a:solidFill>
                <a:latin typeface="Century Schoolbook"/>
                <a:ea typeface="Century Schoolbook"/>
                <a:cs typeface="Century Schoolbook"/>
                <a:sym typeface="Century Schoolboo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59"/>
          <p:cNvSpPr txBox="1"/>
          <p:nvPr>
            <p:ph idx="1" type="body"/>
          </p:nvPr>
        </p:nvSpPr>
        <p:spPr>
          <a:xfrm>
            <a:off x="8477250" y="2386584"/>
            <a:ext cx="3144774" cy="351129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800"/>
              <a:buNone/>
              <a:defRPr sz="1800">
                <a:solidFill>
                  <a:schemeClr val="dk1"/>
                </a:solidFill>
              </a:defRPr>
            </a:lvl1pPr>
            <a:lvl2pPr indent="-228600" lvl="1" marL="914400" algn="l">
              <a:lnSpc>
                <a:spcPct val="110000"/>
              </a:lnSpc>
              <a:spcBef>
                <a:spcPts val="500"/>
              </a:spcBef>
              <a:spcAft>
                <a:spcPts val="0"/>
              </a:spcAft>
              <a:buSzPts val="1200"/>
              <a:buNone/>
              <a:defRPr sz="1200"/>
            </a:lvl2pPr>
            <a:lvl3pPr indent="-228600" lvl="2" marL="1371600" algn="l">
              <a:lnSpc>
                <a:spcPct val="110000"/>
              </a:lnSpc>
              <a:spcBef>
                <a:spcPts val="500"/>
              </a:spcBef>
              <a:spcAft>
                <a:spcPts val="0"/>
              </a:spcAft>
              <a:buSzPts val="1000"/>
              <a:buNone/>
              <a:defRPr sz="1000"/>
            </a:lvl3pPr>
            <a:lvl4pPr indent="-228600" lvl="3" marL="1828800" algn="l">
              <a:lnSpc>
                <a:spcPct val="110000"/>
              </a:lnSpc>
              <a:spcBef>
                <a:spcPts val="500"/>
              </a:spcBef>
              <a:spcAft>
                <a:spcPts val="0"/>
              </a:spcAft>
              <a:buSzPts val="900"/>
              <a:buNone/>
              <a:defRPr sz="900"/>
            </a:lvl4pPr>
            <a:lvl5pPr indent="-228600" lvl="4" marL="2286000" algn="l">
              <a:lnSpc>
                <a:spcPct val="11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11" name="Google Shape;11;p47"/>
          <p:cNvSpPr/>
          <p:nvPr/>
        </p:nvSpPr>
        <p:spPr>
          <a:xfrm>
            <a:off x="234696" y="237744"/>
            <a:ext cx="11722608" cy="6382512"/>
          </a:xfrm>
          <a:prstGeom prst="rect">
            <a:avLst/>
          </a:prstGeom>
          <a:solidFill>
            <a:srgbClr val="BFBFBF">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47"/>
          <p:cNvSpPr/>
          <p:nvPr/>
        </p:nvSpPr>
        <p:spPr>
          <a:xfrm>
            <a:off x="371856" y="374904"/>
            <a:ext cx="11448288" cy="6108192"/>
          </a:xfrm>
          <a:prstGeom prst="rect">
            <a:avLst/>
          </a:prstGeom>
          <a:noFill/>
          <a:ln cap="sq" cmpd="sng" w="9525">
            <a:solidFill>
              <a:srgbClr val="26262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4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200"/>
              <a:buFont typeface="Century Schoolbook"/>
              <a:buNone/>
              <a:defRPr b="0" i="0" sz="4200" u="none" cap="none" strike="noStrik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47"/>
          <p:cNvSpPr txBox="1"/>
          <p:nvPr>
            <p:ph idx="1" type="body"/>
          </p:nvPr>
        </p:nvSpPr>
        <p:spPr>
          <a:xfrm>
            <a:off x="1066800" y="2103120"/>
            <a:ext cx="10058400" cy="3849624"/>
          </a:xfrm>
          <a:prstGeom prst="rect">
            <a:avLst/>
          </a:prstGeom>
          <a:noFill/>
          <a:ln>
            <a:noFill/>
          </a:ln>
        </p:spPr>
        <p:txBody>
          <a:bodyPr anchorCtr="0" anchor="t" bIns="45700" lIns="91425" spcFirstLastPara="1" rIns="91425" wrap="square" tIns="45700">
            <a:normAutofit/>
          </a:bodyPr>
          <a:lstStyle>
            <a:lvl1pPr indent="-323850" lvl="0" marL="457200" marR="0" rtl="0" algn="l">
              <a:lnSpc>
                <a:spcPct val="110000"/>
              </a:lnSpc>
              <a:spcBef>
                <a:spcPts val="900"/>
              </a:spcBef>
              <a:spcAft>
                <a:spcPts val="0"/>
              </a:spcAft>
              <a:buClr>
                <a:srgbClr val="262626"/>
              </a:buClr>
              <a:buSzPts val="1500"/>
              <a:buFont typeface="Garamond"/>
              <a:buChar char="◦"/>
              <a:defRPr b="0" i="0" sz="1500" u="none" cap="none" strike="noStrike">
                <a:solidFill>
                  <a:schemeClr val="dk1"/>
                </a:solidFill>
                <a:latin typeface="Libre Franklin"/>
                <a:ea typeface="Libre Franklin"/>
                <a:cs typeface="Libre Franklin"/>
                <a:sym typeface="Libre Franklin"/>
              </a:defRPr>
            </a:lvl1pPr>
            <a:lvl2pPr indent="-311150" lvl="1" marL="914400" marR="0" rtl="0" algn="l">
              <a:lnSpc>
                <a:spcPct val="110000"/>
              </a:lnSpc>
              <a:spcBef>
                <a:spcPts val="500"/>
              </a:spcBef>
              <a:spcAft>
                <a:spcPts val="0"/>
              </a:spcAft>
              <a:buClr>
                <a:srgbClr val="262626"/>
              </a:buClr>
              <a:buSzPts val="1300"/>
              <a:buFont typeface="Garamond"/>
              <a:buChar char="◦"/>
              <a:defRPr b="0" i="0" sz="1300" u="none" cap="none" strike="noStrike">
                <a:solidFill>
                  <a:schemeClr val="dk1"/>
                </a:solidFill>
                <a:latin typeface="Libre Franklin"/>
                <a:ea typeface="Libre Franklin"/>
                <a:cs typeface="Libre Franklin"/>
                <a:sym typeface="Libre Franklin"/>
              </a:defRPr>
            </a:lvl2pPr>
            <a:lvl3pPr indent="-304800" lvl="2" marL="1371600" marR="0" rtl="0" algn="l">
              <a:lnSpc>
                <a:spcPct val="110000"/>
              </a:lnSpc>
              <a:spcBef>
                <a:spcPts val="500"/>
              </a:spcBef>
              <a:spcAft>
                <a:spcPts val="0"/>
              </a:spcAft>
              <a:buClr>
                <a:srgbClr val="262626"/>
              </a:buClr>
              <a:buSzPts val="1200"/>
              <a:buFont typeface="Garamond"/>
              <a:buChar char="◦"/>
              <a:defRPr b="0" i="0" sz="1200" u="none" cap="none" strike="noStrike">
                <a:solidFill>
                  <a:schemeClr val="dk1"/>
                </a:solidFill>
                <a:latin typeface="Libre Franklin"/>
                <a:ea typeface="Libre Franklin"/>
                <a:cs typeface="Libre Franklin"/>
                <a:sym typeface="Libre Franklin"/>
              </a:defRPr>
            </a:lvl3pPr>
            <a:lvl4pPr indent="-304800" lvl="3" marL="1828800" marR="0" rtl="0" algn="l">
              <a:lnSpc>
                <a:spcPct val="110000"/>
              </a:lnSpc>
              <a:spcBef>
                <a:spcPts val="500"/>
              </a:spcBef>
              <a:spcAft>
                <a:spcPts val="0"/>
              </a:spcAft>
              <a:buClr>
                <a:srgbClr val="262626"/>
              </a:buClr>
              <a:buSzPts val="1200"/>
              <a:buFont typeface="Garamond"/>
              <a:buChar char="◦"/>
              <a:defRPr b="0" i="0" sz="1200" u="none" cap="none" strike="noStrike">
                <a:solidFill>
                  <a:schemeClr val="dk1"/>
                </a:solidFill>
                <a:latin typeface="Libre Franklin"/>
                <a:ea typeface="Libre Franklin"/>
                <a:cs typeface="Libre Franklin"/>
                <a:sym typeface="Libre Franklin"/>
              </a:defRPr>
            </a:lvl4pPr>
            <a:lvl5pPr indent="-304800" lvl="4" marL="2286000" marR="0" rtl="0" algn="l">
              <a:lnSpc>
                <a:spcPct val="110000"/>
              </a:lnSpc>
              <a:spcBef>
                <a:spcPts val="500"/>
              </a:spcBef>
              <a:spcAft>
                <a:spcPts val="0"/>
              </a:spcAft>
              <a:buClr>
                <a:srgbClr val="262626"/>
              </a:buClr>
              <a:buSzPts val="1200"/>
              <a:buFont typeface="Garamond"/>
              <a:buChar char="◦"/>
              <a:defRPr b="0" i="0" sz="1200" u="none" cap="none" strike="noStrike">
                <a:solidFill>
                  <a:schemeClr val="dk1"/>
                </a:solidFill>
                <a:latin typeface="Libre Franklin"/>
                <a:ea typeface="Libre Franklin"/>
                <a:cs typeface="Libre Franklin"/>
                <a:sym typeface="Libre Franklin"/>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Libre Franklin"/>
                <a:ea typeface="Libre Franklin"/>
                <a:cs typeface="Libre Franklin"/>
                <a:sym typeface="Libre Franklin"/>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Libre Franklin"/>
                <a:ea typeface="Libre Franklin"/>
                <a:cs typeface="Libre Franklin"/>
                <a:sym typeface="Libre Franklin"/>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Libre Franklin"/>
                <a:ea typeface="Libre Franklin"/>
                <a:cs typeface="Libre Franklin"/>
                <a:sym typeface="Libre Franklin"/>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Libre Franklin"/>
                <a:ea typeface="Libre Franklin"/>
                <a:cs typeface="Libre Franklin"/>
                <a:sym typeface="Libre Franklin"/>
              </a:defRPr>
            </a:lvl9pPr>
          </a:lstStyle>
          <a:p/>
        </p:txBody>
      </p:sp>
      <p:sp>
        <p:nvSpPr>
          <p:cNvPr id="15" name="Google Shape;15;p47"/>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3F3F3F"/>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6" name="Google Shape;16;p47"/>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262626"/>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7" name="Google Shape;17;p47"/>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00" u="none" cap="none" strike="noStrike">
                <a:solidFill>
                  <a:srgbClr val="3F3F3F"/>
                </a:solidFill>
                <a:latin typeface="Libre Franklin"/>
                <a:ea typeface="Libre Franklin"/>
                <a:cs typeface="Libre Franklin"/>
                <a:sym typeface="Libre Franklin"/>
              </a:defRPr>
            </a:lvl1pPr>
            <a:lvl2pPr indent="0" lvl="1" marL="0" marR="0" rtl="0" algn="r">
              <a:spcBef>
                <a:spcPts val="0"/>
              </a:spcBef>
              <a:buNone/>
              <a:defRPr b="0" i="0" sz="1000" u="none" cap="none" strike="noStrike">
                <a:solidFill>
                  <a:srgbClr val="3F3F3F"/>
                </a:solidFill>
                <a:latin typeface="Libre Franklin"/>
                <a:ea typeface="Libre Franklin"/>
                <a:cs typeface="Libre Franklin"/>
                <a:sym typeface="Libre Franklin"/>
              </a:defRPr>
            </a:lvl2pPr>
            <a:lvl3pPr indent="0" lvl="2" marL="0" marR="0" rtl="0" algn="r">
              <a:spcBef>
                <a:spcPts val="0"/>
              </a:spcBef>
              <a:buNone/>
              <a:defRPr b="0" i="0" sz="1000" u="none" cap="none" strike="noStrike">
                <a:solidFill>
                  <a:srgbClr val="3F3F3F"/>
                </a:solidFill>
                <a:latin typeface="Libre Franklin"/>
                <a:ea typeface="Libre Franklin"/>
                <a:cs typeface="Libre Franklin"/>
                <a:sym typeface="Libre Franklin"/>
              </a:defRPr>
            </a:lvl3pPr>
            <a:lvl4pPr indent="0" lvl="3" marL="0" marR="0" rtl="0" algn="r">
              <a:spcBef>
                <a:spcPts val="0"/>
              </a:spcBef>
              <a:buNone/>
              <a:defRPr b="0" i="0" sz="1000" u="none" cap="none" strike="noStrike">
                <a:solidFill>
                  <a:srgbClr val="3F3F3F"/>
                </a:solidFill>
                <a:latin typeface="Libre Franklin"/>
                <a:ea typeface="Libre Franklin"/>
                <a:cs typeface="Libre Franklin"/>
                <a:sym typeface="Libre Franklin"/>
              </a:defRPr>
            </a:lvl4pPr>
            <a:lvl5pPr indent="0" lvl="4" marL="0" marR="0" rtl="0" algn="r">
              <a:spcBef>
                <a:spcPts val="0"/>
              </a:spcBef>
              <a:buNone/>
              <a:defRPr b="0" i="0" sz="1000" u="none" cap="none" strike="noStrike">
                <a:solidFill>
                  <a:srgbClr val="3F3F3F"/>
                </a:solidFill>
                <a:latin typeface="Libre Franklin"/>
                <a:ea typeface="Libre Franklin"/>
                <a:cs typeface="Libre Franklin"/>
                <a:sym typeface="Libre Franklin"/>
              </a:defRPr>
            </a:lvl5pPr>
            <a:lvl6pPr indent="0" lvl="5" marL="0" marR="0" rtl="0" algn="r">
              <a:spcBef>
                <a:spcPts val="0"/>
              </a:spcBef>
              <a:buNone/>
              <a:defRPr b="0" i="0" sz="1000" u="none" cap="none" strike="noStrike">
                <a:solidFill>
                  <a:srgbClr val="3F3F3F"/>
                </a:solidFill>
                <a:latin typeface="Libre Franklin"/>
                <a:ea typeface="Libre Franklin"/>
                <a:cs typeface="Libre Franklin"/>
                <a:sym typeface="Libre Franklin"/>
              </a:defRPr>
            </a:lvl6pPr>
            <a:lvl7pPr indent="0" lvl="6" marL="0" marR="0" rtl="0" algn="r">
              <a:spcBef>
                <a:spcPts val="0"/>
              </a:spcBef>
              <a:buNone/>
              <a:defRPr b="0" i="0" sz="1000" u="none" cap="none" strike="noStrike">
                <a:solidFill>
                  <a:srgbClr val="3F3F3F"/>
                </a:solidFill>
                <a:latin typeface="Libre Franklin"/>
                <a:ea typeface="Libre Franklin"/>
                <a:cs typeface="Libre Franklin"/>
                <a:sym typeface="Libre Franklin"/>
              </a:defRPr>
            </a:lvl7pPr>
            <a:lvl8pPr indent="0" lvl="7" marL="0" marR="0" rtl="0" algn="r">
              <a:spcBef>
                <a:spcPts val="0"/>
              </a:spcBef>
              <a:buNone/>
              <a:defRPr b="0" i="0" sz="1000" u="none" cap="none" strike="noStrike">
                <a:solidFill>
                  <a:srgbClr val="3F3F3F"/>
                </a:solidFill>
                <a:latin typeface="Libre Franklin"/>
                <a:ea typeface="Libre Franklin"/>
                <a:cs typeface="Libre Franklin"/>
                <a:sym typeface="Libre Franklin"/>
              </a:defRPr>
            </a:lvl8pPr>
            <a:lvl9pPr indent="0" lvl="8" marL="0" marR="0" rtl="0" algn="r">
              <a:spcBef>
                <a:spcPts val="0"/>
              </a:spcBef>
              <a:buNone/>
              <a:defRPr b="0" i="0" sz="10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7" name="Shape 107"/>
        <p:cNvGrpSpPr/>
        <p:nvPr/>
      </p:nvGrpSpPr>
      <p:grpSpPr>
        <a:xfrm>
          <a:off x="0" y="0"/>
          <a:ext cx="0" cy="0"/>
          <a:chOff x="0" y="0"/>
          <a:chExt cx="0" cy="0"/>
        </a:xfrm>
      </p:grpSpPr>
      <p:sp>
        <p:nvSpPr>
          <p:cNvPr id="108" name="Google Shape;108;p5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109" name="Google Shape;109;p51"/>
          <p:cNvSpPr/>
          <p:nvPr/>
        </p:nvSpPr>
        <p:spPr>
          <a:xfrm>
            <a:off x="234696" y="237744"/>
            <a:ext cx="11722608" cy="6382512"/>
          </a:xfrm>
          <a:prstGeom prst="rect">
            <a:avLst/>
          </a:prstGeom>
          <a:solidFill>
            <a:schemeClr val="dk1">
              <a:alpha val="6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1"/>
          <p:cNvSpPr/>
          <p:nvPr/>
        </p:nvSpPr>
        <p:spPr>
          <a:xfrm>
            <a:off x="371856" y="374904"/>
            <a:ext cx="11448288" cy="6108192"/>
          </a:xfrm>
          <a:prstGeom prst="rect">
            <a:avLst/>
          </a:prstGeom>
          <a:noFill/>
          <a:ln cap="sq" cmpd="sng" w="9525">
            <a:solidFill>
              <a:srgbClr val="FEFEF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EFEFE"/>
              </a:buClr>
              <a:buSzPts val="4200"/>
              <a:buFont typeface="Century Schoolbook"/>
              <a:buNone/>
              <a:defRPr b="0" i="0" sz="4200" u="none" cap="none" strike="noStrike">
                <a:solidFill>
                  <a:srgbClr val="FEFEFE"/>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2" name="Google Shape;112;p51"/>
          <p:cNvSpPr txBox="1"/>
          <p:nvPr>
            <p:ph idx="1" type="body"/>
          </p:nvPr>
        </p:nvSpPr>
        <p:spPr>
          <a:xfrm>
            <a:off x="1066800" y="2103120"/>
            <a:ext cx="10058400" cy="3849624"/>
          </a:xfrm>
          <a:prstGeom prst="rect">
            <a:avLst/>
          </a:prstGeom>
          <a:noFill/>
          <a:ln>
            <a:noFill/>
          </a:ln>
        </p:spPr>
        <p:txBody>
          <a:bodyPr anchorCtr="0" anchor="t" bIns="45700" lIns="91425" spcFirstLastPara="1" rIns="91425" wrap="square" tIns="45700">
            <a:normAutofit/>
          </a:bodyPr>
          <a:lstStyle>
            <a:lvl1pPr indent="-323850" lvl="0" marL="457200" marR="0" rtl="0" algn="l">
              <a:lnSpc>
                <a:spcPct val="110000"/>
              </a:lnSpc>
              <a:spcBef>
                <a:spcPts val="900"/>
              </a:spcBef>
              <a:spcAft>
                <a:spcPts val="0"/>
              </a:spcAft>
              <a:buClr>
                <a:srgbClr val="FEFEFE"/>
              </a:buClr>
              <a:buSzPts val="1500"/>
              <a:buFont typeface="Garamond"/>
              <a:buChar char="◦"/>
              <a:defRPr b="0" i="0" sz="1500" u="none" cap="none" strike="noStrike">
                <a:solidFill>
                  <a:schemeClr val="lt1"/>
                </a:solidFill>
                <a:latin typeface="Libre Franklin"/>
                <a:ea typeface="Libre Franklin"/>
                <a:cs typeface="Libre Franklin"/>
                <a:sym typeface="Libre Franklin"/>
              </a:defRPr>
            </a:lvl1pPr>
            <a:lvl2pPr indent="-311150" lvl="1" marL="914400" marR="0" rtl="0" algn="l">
              <a:lnSpc>
                <a:spcPct val="110000"/>
              </a:lnSpc>
              <a:spcBef>
                <a:spcPts val="500"/>
              </a:spcBef>
              <a:spcAft>
                <a:spcPts val="0"/>
              </a:spcAft>
              <a:buClr>
                <a:srgbClr val="FEFEFE"/>
              </a:buClr>
              <a:buSzPts val="1300"/>
              <a:buFont typeface="Garamond"/>
              <a:buChar char="◦"/>
              <a:defRPr b="0" i="0" sz="1300" u="none" cap="none" strike="noStrike">
                <a:solidFill>
                  <a:schemeClr val="lt1"/>
                </a:solidFill>
                <a:latin typeface="Libre Franklin"/>
                <a:ea typeface="Libre Franklin"/>
                <a:cs typeface="Libre Franklin"/>
                <a:sym typeface="Libre Franklin"/>
              </a:defRPr>
            </a:lvl2pPr>
            <a:lvl3pPr indent="-304800" lvl="2" marL="1371600" marR="0" rtl="0" algn="l">
              <a:lnSpc>
                <a:spcPct val="110000"/>
              </a:lnSpc>
              <a:spcBef>
                <a:spcPts val="500"/>
              </a:spcBef>
              <a:spcAft>
                <a:spcPts val="0"/>
              </a:spcAft>
              <a:buClr>
                <a:srgbClr val="FEFEFE"/>
              </a:buClr>
              <a:buSzPts val="1200"/>
              <a:buFont typeface="Garamond"/>
              <a:buChar char="◦"/>
              <a:defRPr b="0" i="0" sz="1200" u="none" cap="none" strike="noStrike">
                <a:solidFill>
                  <a:schemeClr val="lt1"/>
                </a:solidFill>
                <a:latin typeface="Libre Franklin"/>
                <a:ea typeface="Libre Franklin"/>
                <a:cs typeface="Libre Franklin"/>
                <a:sym typeface="Libre Franklin"/>
              </a:defRPr>
            </a:lvl3pPr>
            <a:lvl4pPr indent="-304800" lvl="3" marL="1828800" marR="0" rtl="0" algn="l">
              <a:lnSpc>
                <a:spcPct val="110000"/>
              </a:lnSpc>
              <a:spcBef>
                <a:spcPts val="500"/>
              </a:spcBef>
              <a:spcAft>
                <a:spcPts val="0"/>
              </a:spcAft>
              <a:buClr>
                <a:srgbClr val="FEFEFE"/>
              </a:buClr>
              <a:buSzPts val="1200"/>
              <a:buFont typeface="Garamond"/>
              <a:buChar char="◦"/>
              <a:defRPr b="0" i="0" sz="1200" u="none" cap="none" strike="noStrike">
                <a:solidFill>
                  <a:schemeClr val="lt1"/>
                </a:solidFill>
                <a:latin typeface="Libre Franklin"/>
                <a:ea typeface="Libre Franklin"/>
                <a:cs typeface="Libre Franklin"/>
                <a:sym typeface="Libre Franklin"/>
              </a:defRPr>
            </a:lvl4pPr>
            <a:lvl5pPr indent="-304800" lvl="4" marL="2286000" marR="0" rtl="0" algn="l">
              <a:lnSpc>
                <a:spcPct val="110000"/>
              </a:lnSpc>
              <a:spcBef>
                <a:spcPts val="500"/>
              </a:spcBef>
              <a:spcAft>
                <a:spcPts val="0"/>
              </a:spcAft>
              <a:buClr>
                <a:srgbClr val="FEFEFE"/>
              </a:buClr>
              <a:buSzPts val="1200"/>
              <a:buFont typeface="Garamond"/>
              <a:buChar char="◦"/>
              <a:defRPr b="0" i="0" sz="1200" u="none" cap="none" strike="noStrike">
                <a:solidFill>
                  <a:schemeClr val="lt1"/>
                </a:solidFill>
                <a:latin typeface="Libre Franklin"/>
                <a:ea typeface="Libre Franklin"/>
                <a:cs typeface="Libre Franklin"/>
                <a:sym typeface="Libre Franklin"/>
              </a:defRPr>
            </a:lvl5pPr>
            <a:lvl6pPr indent="-317500" lvl="5" marL="2743200" marR="0" rtl="0" algn="l">
              <a:lnSpc>
                <a:spcPct val="100000"/>
              </a:lnSpc>
              <a:spcBef>
                <a:spcPts val="500"/>
              </a:spcBef>
              <a:spcAft>
                <a:spcPts val="0"/>
              </a:spcAft>
              <a:buClr>
                <a:srgbClr val="FEFEFE"/>
              </a:buClr>
              <a:buSzPts val="1400"/>
              <a:buFont typeface="Garamond"/>
              <a:buChar char="◦"/>
              <a:defRPr b="0" i="0" sz="1400" u="none" cap="none" strike="noStrike">
                <a:solidFill>
                  <a:schemeClr val="lt1"/>
                </a:solidFill>
                <a:latin typeface="Libre Franklin"/>
                <a:ea typeface="Libre Franklin"/>
                <a:cs typeface="Libre Franklin"/>
                <a:sym typeface="Libre Franklin"/>
              </a:defRPr>
            </a:lvl6pPr>
            <a:lvl7pPr indent="-317500" lvl="6" marL="3200400" marR="0" rtl="0" algn="l">
              <a:lnSpc>
                <a:spcPct val="100000"/>
              </a:lnSpc>
              <a:spcBef>
                <a:spcPts val="500"/>
              </a:spcBef>
              <a:spcAft>
                <a:spcPts val="0"/>
              </a:spcAft>
              <a:buClr>
                <a:srgbClr val="FEFEFE"/>
              </a:buClr>
              <a:buSzPts val="1400"/>
              <a:buFont typeface="Garamond"/>
              <a:buChar char="◦"/>
              <a:defRPr b="0" i="0" sz="1400" u="none" cap="none" strike="noStrike">
                <a:solidFill>
                  <a:schemeClr val="lt1"/>
                </a:solidFill>
                <a:latin typeface="Libre Franklin"/>
                <a:ea typeface="Libre Franklin"/>
                <a:cs typeface="Libre Franklin"/>
                <a:sym typeface="Libre Franklin"/>
              </a:defRPr>
            </a:lvl7pPr>
            <a:lvl8pPr indent="-317500" lvl="7" marL="3657600" marR="0" rtl="0" algn="l">
              <a:lnSpc>
                <a:spcPct val="100000"/>
              </a:lnSpc>
              <a:spcBef>
                <a:spcPts val="500"/>
              </a:spcBef>
              <a:spcAft>
                <a:spcPts val="0"/>
              </a:spcAft>
              <a:buClr>
                <a:srgbClr val="FEFEFE"/>
              </a:buClr>
              <a:buSzPts val="1400"/>
              <a:buFont typeface="Garamond"/>
              <a:buChar char="◦"/>
              <a:defRPr b="0" i="0" sz="1400" u="none" cap="none" strike="noStrike">
                <a:solidFill>
                  <a:schemeClr val="lt1"/>
                </a:solidFill>
                <a:latin typeface="Libre Franklin"/>
                <a:ea typeface="Libre Franklin"/>
                <a:cs typeface="Libre Franklin"/>
                <a:sym typeface="Libre Franklin"/>
              </a:defRPr>
            </a:lvl8pPr>
            <a:lvl9pPr indent="-317500" lvl="8" marL="4114800" marR="0" rtl="0" algn="l">
              <a:lnSpc>
                <a:spcPct val="100000"/>
              </a:lnSpc>
              <a:spcBef>
                <a:spcPts val="500"/>
              </a:spcBef>
              <a:spcAft>
                <a:spcPts val="0"/>
              </a:spcAft>
              <a:buClr>
                <a:srgbClr val="FEFEFE"/>
              </a:buClr>
              <a:buSzPts val="1400"/>
              <a:buFont typeface="Garamond"/>
              <a:buChar char="◦"/>
              <a:defRPr b="0" i="0" sz="1400" u="none" cap="none" strike="noStrike">
                <a:solidFill>
                  <a:schemeClr val="lt1"/>
                </a:solidFill>
                <a:latin typeface="Libre Franklin"/>
                <a:ea typeface="Libre Franklin"/>
                <a:cs typeface="Libre Franklin"/>
                <a:sym typeface="Libre Franklin"/>
              </a:defRPr>
            </a:lvl9pPr>
          </a:lstStyle>
          <a:p/>
        </p:txBody>
      </p:sp>
      <p:sp>
        <p:nvSpPr>
          <p:cNvPr id="113" name="Google Shape;113;p51"/>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FEFEFE"/>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9pPr>
          </a:lstStyle>
          <a:p/>
        </p:txBody>
      </p:sp>
      <p:sp>
        <p:nvSpPr>
          <p:cNvPr id="114" name="Google Shape;114;p51"/>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FEFEFE"/>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9pPr>
          </a:lstStyle>
          <a:p/>
        </p:txBody>
      </p:sp>
      <p:sp>
        <p:nvSpPr>
          <p:cNvPr id="115" name="Google Shape;115;p51"/>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00" u="none" cap="none" strike="noStrike">
                <a:solidFill>
                  <a:srgbClr val="FEFEFE"/>
                </a:solidFill>
                <a:latin typeface="Libre Franklin"/>
                <a:ea typeface="Libre Franklin"/>
                <a:cs typeface="Libre Franklin"/>
                <a:sym typeface="Libre Franklin"/>
              </a:defRPr>
            </a:lvl1pPr>
            <a:lvl2pPr indent="0" lvl="1" marL="0" marR="0" rtl="0" algn="r">
              <a:spcBef>
                <a:spcPts val="0"/>
              </a:spcBef>
              <a:buNone/>
              <a:defRPr b="0" i="0" sz="1000" u="none" cap="none" strike="noStrike">
                <a:solidFill>
                  <a:srgbClr val="FEFEFE"/>
                </a:solidFill>
                <a:latin typeface="Libre Franklin"/>
                <a:ea typeface="Libre Franklin"/>
                <a:cs typeface="Libre Franklin"/>
                <a:sym typeface="Libre Franklin"/>
              </a:defRPr>
            </a:lvl2pPr>
            <a:lvl3pPr indent="0" lvl="2" marL="0" marR="0" rtl="0" algn="r">
              <a:spcBef>
                <a:spcPts val="0"/>
              </a:spcBef>
              <a:buNone/>
              <a:defRPr b="0" i="0" sz="1000" u="none" cap="none" strike="noStrike">
                <a:solidFill>
                  <a:srgbClr val="FEFEFE"/>
                </a:solidFill>
                <a:latin typeface="Libre Franklin"/>
                <a:ea typeface="Libre Franklin"/>
                <a:cs typeface="Libre Franklin"/>
                <a:sym typeface="Libre Franklin"/>
              </a:defRPr>
            </a:lvl3pPr>
            <a:lvl4pPr indent="0" lvl="3" marL="0" marR="0" rtl="0" algn="r">
              <a:spcBef>
                <a:spcPts val="0"/>
              </a:spcBef>
              <a:buNone/>
              <a:defRPr b="0" i="0" sz="1000" u="none" cap="none" strike="noStrike">
                <a:solidFill>
                  <a:srgbClr val="FEFEFE"/>
                </a:solidFill>
                <a:latin typeface="Libre Franklin"/>
                <a:ea typeface="Libre Franklin"/>
                <a:cs typeface="Libre Franklin"/>
                <a:sym typeface="Libre Franklin"/>
              </a:defRPr>
            </a:lvl4pPr>
            <a:lvl5pPr indent="0" lvl="4" marL="0" marR="0" rtl="0" algn="r">
              <a:spcBef>
                <a:spcPts val="0"/>
              </a:spcBef>
              <a:buNone/>
              <a:defRPr b="0" i="0" sz="1000" u="none" cap="none" strike="noStrike">
                <a:solidFill>
                  <a:srgbClr val="FEFEFE"/>
                </a:solidFill>
                <a:latin typeface="Libre Franklin"/>
                <a:ea typeface="Libre Franklin"/>
                <a:cs typeface="Libre Franklin"/>
                <a:sym typeface="Libre Franklin"/>
              </a:defRPr>
            </a:lvl5pPr>
            <a:lvl6pPr indent="0" lvl="5" marL="0" marR="0" rtl="0" algn="r">
              <a:spcBef>
                <a:spcPts val="0"/>
              </a:spcBef>
              <a:buNone/>
              <a:defRPr b="0" i="0" sz="1000" u="none" cap="none" strike="noStrike">
                <a:solidFill>
                  <a:srgbClr val="FEFEFE"/>
                </a:solidFill>
                <a:latin typeface="Libre Franklin"/>
                <a:ea typeface="Libre Franklin"/>
                <a:cs typeface="Libre Franklin"/>
                <a:sym typeface="Libre Franklin"/>
              </a:defRPr>
            </a:lvl6pPr>
            <a:lvl7pPr indent="0" lvl="6" marL="0" marR="0" rtl="0" algn="r">
              <a:spcBef>
                <a:spcPts val="0"/>
              </a:spcBef>
              <a:buNone/>
              <a:defRPr b="0" i="0" sz="1000" u="none" cap="none" strike="noStrike">
                <a:solidFill>
                  <a:srgbClr val="FEFEFE"/>
                </a:solidFill>
                <a:latin typeface="Libre Franklin"/>
                <a:ea typeface="Libre Franklin"/>
                <a:cs typeface="Libre Franklin"/>
                <a:sym typeface="Libre Franklin"/>
              </a:defRPr>
            </a:lvl7pPr>
            <a:lvl8pPr indent="0" lvl="7" marL="0" marR="0" rtl="0" algn="r">
              <a:spcBef>
                <a:spcPts val="0"/>
              </a:spcBef>
              <a:buNone/>
              <a:defRPr b="0" i="0" sz="1000" u="none" cap="none" strike="noStrike">
                <a:solidFill>
                  <a:srgbClr val="FEFEFE"/>
                </a:solidFill>
                <a:latin typeface="Libre Franklin"/>
                <a:ea typeface="Libre Franklin"/>
                <a:cs typeface="Libre Franklin"/>
                <a:sym typeface="Libre Franklin"/>
              </a:defRPr>
            </a:lvl8pPr>
            <a:lvl9pPr indent="0" lvl="8" marL="0" marR="0" rtl="0" algn="r">
              <a:spcBef>
                <a:spcPts val="0"/>
              </a:spcBef>
              <a:buNone/>
              <a:defRPr b="0" i="0" sz="1000" u="none" cap="none" strike="noStrike">
                <a:solidFill>
                  <a:srgbClr val="FEFEFE"/>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hyperlink" Target="https://www.icmhp.org/wp-content/uploads/2020/03/Reflective-Practice-Guide.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5.png"/><Relationship Id="rId6" Type="http://schemas.openxmlformats.org/officeDocument/2006/relationships/image" Target="../media/image10.png"/><Relationship Id="rId7" Type="http://schemas.openxmlformats.org/officeDocument/2006/relationships/image" Target="../media/image13.png"/><Relationship Id="rId8" Type="http://schemas.openxmlformats.org/officeDocument/2006/relationships/hyperlink" Target="https://link.springer.com/article/10.1007/s10615-018-0677-2"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1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link.springer.com/article/10.1007/s10615-018-0677-2#ref-CR18"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1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s://www.cswe.org/getattachment/Accreditation/Accreditation-Process/2015-EPAS/2015EPAS_Web_FINAL.pdf.aspx" TargetMode="External"/><Relationship Id="rId4" Type="http://schemas.openxmlformats.org/officeDocument/2006/relationships/hyperlink" Target="https://doi.org/10.1080/07325223.2011.607743" TargetMode="External"/><Relationship Id="rId9" Type="http://schemas.openxmlformats.org/officeDocument/2006/relationships/hyperlink" Target="https://link.springer.com/article/10.1007/s10615-018-0677-2" TargetMode="External"/><Relationship Id="rId5" Type="http://schemas.openxmlformats.org/officeDocument/2006/relationships/hyperlink" Target="https://doi.org/10.1007/s10615-018-0677-2" TargetMode="External"/><Relationship Id="rId6" Type="http://schemas.openxmlformats.org/officeDocument/2006/relationships/hyperlink" Target="https://doi.org/10.1002/imhj.21420" TargetMode="External"/><Relationship Id="rId7" Type="http://schemas.openxmlformats.org/officeDocument/2006/relationships/hyperlink" Target="https://www.mhc.wa.gov.au/media/2641/mental-health-network-sub-network-pe-anded-report-clinical-reflect.pdf" TargetMode="External"/><Relationship Id="rId8" Type="http://schemas.openxmlformats.org/officeDocument/2006/relationships/hyperlink" Target="https://www.icmhp.org/wp-content/uploads/2020/03/Reflective-Practice-Guide.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 name="Shape 140"/>
        <p:cNvGrpSpPr/>
        <p:nvPr/>
      </p:nvGrpSpPr>
      <p:grpSpPr>
        <a:xfrm>
          <a:off x="0" y="0"/>
          <a:ext cx="0" cy="0"/>
          <a:chOff x="0" y="0"/>
          <a:chExt cx="0" cy="0"/>
        </a:xfrm>
      </p:grpSpPr>
      <p:pic>
        <p:nvPicPr>
          <p:cNvPr descr="Low Angle View Of Clouds In Sky" id="141" name="Google Shape;141;p1"/>
          <p:cNvPicPr preferRelativeResize="0"/>
          <p:nvPr/>
        </p:nvPicPr>
        <p:blipFill rotWithShape="1">
          <a:blip r:embed="rId3">
            <a:alphaModFix/>
          </a:blip>
          <a:srcRect b="7496" l="0" r="-2" t="8106"/>
          <a:stretch/>
        </p:blipFill>
        <p:spPr>
          <a:xfrm>
            <a:off x="20" y="10"/>
            <a:ext cx="12191979" cy="6857990"/>
          </a:xfrm>
          <a:prstGeom prst="rect">
            <a:avLst/>
          </a:prstGeom>
          <a:noFill/>
          <a:ln>
            <a:noFill/>
          </a:ln>
        </p:spPr>
      </p:pic>
      <p:sp>
        <p:nvSpPr>
          <p:cNvPr id="142" name="Google Shape;142;p1"/>
          <p:cNvSpPr/>
          <p:nvPr/>
        </p:nvSpPr>
        <p:spPr>
          <a:xfrm>
            <a:off x="1020314" y="0"/>
            <a:ext cx="6525472" cy="6858000"/>
          </a:xfrm>
          <a:prstGeom prst="rect">
            <a:avLst/>
          </a:pr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
          <p:cNvSpPr/>
          <p:nvPr/>
        </p:nvSpPr>
        <p:spPr>
          <a:xfrm>
            <a:off x="1338682" y="320040"/>
            <a:ext cx="5888736" cy="6217920"/>
          </a:xfrm>
          <a:prstGeom prst="rect">
            <a:avLst/>
          </a:prstGeom>
          <a:noFill/>
          <a:ln cap="sq"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
          <p:cNvSpPr txBox="1"/>
          <p:nvPr>
            <p:ph type="ctrTitle"/>
          </p:nvPr>
        </p:nvSpPr>
        <p:spPr>
          <a:xfrm>
            <a:off x="1578316" y="1348844"/>
            <a:ext cx="5409468" cy="3042706"/>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chemeClr val="dk1"/>
              </a:buClr>
              <a:buSzPts val="4000"/>
              <a:buFont typeface="Century Schoolbook"/>
              <a:buNone/>
            </a:pPr>
            <a:r>
              <a:rPr lang="en-US" sz="4000">
                <a:solidFill>
                  <a:schemeClr val="dk1"/>
                </a:solidFill>
              </a:rPr>
              <a:t>REFLECTIVE SUPERVISION WITH FIELD STUDENTS</a:t>
            </a:r>
            <a:endParaRPr/>
          </a:p>
        </p:txBody>
      </p:sp>
      <p:sp>
        <p:nvSpPr>
          <p:cNvPr id="145" name="Google Shape;145;p1"/>
          <p:cNvSpPr txBox="1"/>
          <p:nvPr>
            <p:ph idx="1" type="subTitle"/>
          </p:nvPr>
        </p:nvSpPr>
        <p:spPr>
          <a:xfrm>
            <a:off x="1578316" y="4682061"/>
            <a:ext cx="5409468" cy="1856749"/>
          </a:xfrm>
          <a:prstGeom prst="rect">
            <a:avLst/>
          </a:prstGeom>
          <a:noFill/>
          <a:ln>
            <a:noFill/>
          </a:ln>
        </p:spPr>
        <p:txBody>
          <a:bodyPr anchorCtr="0" anchor="t" bIns="45700" lIns="91425" spcFirstLastPara="1" rIns="91425" wrap="square" tIns="45700">
            <a:normAutofit/>
          </a:bodyPr>
          <a:lstStyle/>
          <a:p>
            <a:pPr indent="0" lvl="0" marL="0" rtl="0" algn="ctr">
              <a:lnSpc>
                <a:spcPct val="110000"/>
              </a:lnSpc>
              <a:spcBef>
                <a:spcPts val="0"/>
              </a:spcBef>
              <a:spcAft>
                <a:spcPts val="0"/>
              </a:spcAft>
              <a:buSzPts val="1800"/>
              <a:buNone/>
            </a:pPr>
            <a:r>
              <a:rPr b="1" lang="en-US">
                <a:solidFill>
                  <a:schemeClr val="dk1"/>
                </a:solidFill>
              </a:rPr>
              <a:t>Hosted By: </a:t>
            </a:r>
            <a:endParaRPr/>
          </a:p>
          <a:p>
            <a:pPr indent="0" lvl="0" marL="0" rtl="0" algn="ctr">
              <a:lnSpc>
                <a:spcPct val="110000"/>
              </a:lnSpc>
              <a:spcBef>
                <a:spcPts val="0"/>
              </a:spcBef>
              <a:spcAft>
                <a:spcPts val="0"/>
              </a:spcAft>
              <a:buSzPts val="1800"/>
              <a:buNone/>
            </a:pPr>
            <a:r>
              <a:rPr lang="en-US">
                <a:solidFill>
                  <a:schemeClr val="dk1"/>
                </a:solidFill>
              </a:rPr>
              <a:t>Alli Schuck, MSW, LSW</a:t>
            </a:r>
            <a:endParaRPr/>
          </a:p>
          <a:p>
            <a:pPr indent="0" lvl="0" marL="0" rtl="0" algn="ctr">
              <a:lnSpc>
                <a:spcPct val="110000"/>
              </a:lnSpc>
              <a:spcBef>
                <a:spcPts val="0"/>
              </a:spcBef>
              <a:spcAft>
                <a:spcPts val="0"/>
              </a:spcAft>
              <a:buSzPts val="1800"/>
              <a:buNone/>
            </a:pPr>
            <a:r>
              <a:rPr lang="en-US">
                <a:solidFill>
                  <a:schemeClr val="dk1"/>
                </a:solidFill>
              </a:rPr>
              <a:t>Alexis Trocki, AM, LCSW,</a:t>
            </a:r>
            <a:endParaRPr/>
          </a:p>
          <a:p>
            <a:pPr indent="0" lvl="0" marL="0" rtl="0" algn="ctr">
              <a:lnSpc>
                <a:spcPct val="110000"/>
              </a:lnSpc>
              <a:spcBef>
                <a:spcPts val="0"/>
              </a:spcBef>
              <a:spcAft>
                <a:spcPts val="0"/>
              </a:spcAft>
              <a:buSzPts val="1800"/>
              <a:buNone/>
            </a:pPr>
            <a:r>
              <a:rPr lang="en-US">
                <a:solidFill>
                  <a:schemeClr val="dk1"/>
                </a:solidFill>
              </a:rPr>
              <a:t>Ariana Carlson Maggio, MSW, LCSW, PEL</a:t>
            </a:r>
            <a:endParaRPr/>
          </a:p>
          <a:p>
            <a:pPr indent="0" lvl="0" marL="0" rtl="0" algn="ctr">
              <a:lnSpc>
                <a:spcPct val="110000"/>
              </a:lnSpc>
              <a:spcBef>
                <a:spcPts val="0"/>
              </a:spcBef>
              <a:spcAft>
                <a:spcPts val="0"/>
              </a:spcAft>
              <a:buSzPts val="1800"/>
              <a:buNone/>
            </a:pPr>
            <a:r>
              <a:rPr lang="en-US">
                <a:solidFill>
                  <a:schemeClr val="dk1"/>
                </a:solidFill>
              </a:rPr>
              <a:t>Kim Milton, LCSW, CADC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0" name="Shape 250"/>
        <p:cNvGrpSpPr/>
        <p:nvPr/>
      </p:nvGrpSpPr>
      <p:grpSpPr>
        <a:xfrm>
          <a:off x="0" y="0"/>
          <a:ext cx="0" cy="0"/>
          <a:chOff x="0" y="0"/>
          <a:chExt cx="0" cy="0"/>
        </a:xfrm>
      </p:grpSpPr>
      <p:sp>
        <p:nvSpPr>
          <p:cNvPr id="251" name="Google Shape;251;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252" name="Google Shape;252;p10"/>
          <p:cNvSpPr/>
          <p:nvPr/>
        </p:nvSpPr>
        <p:spPr>
          <a:xfrm>
            <a:off x="473982" y="488542"/>
            <a:ext cx="11244036" cy="588091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cxnSp>
        <p:nvCxnSpPr>
          <p:cNvPr id="253" name="Google Shape;253;p10"/>
          <p:cNvCxnSpPr/>
          <p:nvPr/>
        </p:nvCxnSpPr>
        <p:spPr>
          <a:xfrm>
            <a:off x="4684442" y="2057401"/>
            <a:ext cx="0" cy="2743200"/>
          </a:xfrm>
          <a:prstGeom prst="straightConnector1">
            <a:avLst/>
          </a:prstGeom>
          <a:noFill/>
          <a:ln cap="flat" cmpd="sng" w="15875">
            <a:solidFill>
              <a:srgbClr val="FFFFFF"/>
            </a:solidFill>
            <a:prstDash val="solid"/>
            <a:round/>
            <a:headEnd len="sm" w="sm" type="none"/>
            <a:tailEnd len="sm" w="sm" type="none"/>
          </a:ln>
        </p:spPr>
      </p:cxnSp>
      <p:sp>
        <p:nvSpPr>
          <p:cNvPr id="254" name="Google Shape;254;p10"/>
          <p:cNvSpPr/>
          <p:nvPr/>
        </p:nvSpPr>
        <p:spPr>
          <a:xfrm>
            <a:off x="669036" y="685800"/>
            <a:ext cx="10853928" cy="5486400"/>
          </a:xfrm>
          <a:prstGeom prst="rect">
            <a:avLst/>
          </a:prstGeom>
          <a:noFill/>
          <a:ln cap="sq" cmpd="sng" w="9525">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0"/>
          <p:cNvSpPr txBox="1"/>
          <p:nvPr>
            <p:ph type="title"/>
          </p:nvPr>
        </p:nvSpPr>
        <p:spPr>
          <a:xfrm>
            <a:off x="866440" y="1000370"/>
            <a:ext cx="3462079" cy="4857262"/>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FFFFFF"/>
              </a:buClr>
              <a:buSzPts val="3400"/>
              <a:buFont typeface="Century Schoolbook"/>
              <a:buNone/>
            </a:pPr>
            <a:r>
              <a:rPr lang="en-US" sz="3400">
                <a:solidFill>
                  <a:srgbClr val="FFFFFF"/>
                </a:solidFill>
              </a:rPr>
              <a:t> Characteristics of Reflective Supervision</a:t>
            </a:r>
            <a:endParaRPr/>
          </a:p>
        </p:txBody>
      </p:sp>
      <p:sp>
        <p:nvSpPr>
          <p:cNvPr id="256" name="Google Shape;256;p10"/>
          <p:cNvSpPr txBox="1"/>
          <p:nvPr>
            <p:ph idx="1" type="body"/>
          </p:nvPr>
        </p:nvSpPr>
        <p:spPr>
          <a:xfrm>
            <a:off x="4963691" y="1000370"/>
            <a:ext cx="6212310" cy="4857262"/>
          </a:xfrm>
          <a:prstGeom prst="rect">
            <a:avLst/>
          </a:prstGeom>
          <a:noFill/>
          <a:ln>
            <a:noFill/>
          </a:ln>
        </p:spPr>
        <p:txBody>
          <a:bodyPr anchorCtr="0" anchor="ctr" bIns="45700" lIns="91425" spcFirstLastPara="1" rIns="91425" wrap="square" tIns="45700">
            <a:normAutofit/>
          </a:bodyPr>
          <a:lstStyle/>
          <a:p>
            <a:pPr indent="-182880" lvl="0" marL="182880" rtl="0" algn="l">
              <a:lnSpc>
                <a:spcPct val="110000"/>
              </a:lnSpc>
              <a:spcBef>
                <a:spcPts val="0"/>
              </a:spcBef>
              <a:spcAft>
                <a:spcPts val="0"/>
              </a:spcAft>
              <a:buSzPts val="2000"/>
              <a:buChar char="◦"/>
            </a:pPr>
            <a:r>
              <a:rPr lang="en-US" sz="2000">
                <a:solidFill>
                  <a:srgbClr val="FFFFFF"/>
                </a:solidFill>
              </a:rPr>
              <a:t>Consistent </a:t>
            </a:r>
            <a:endParaRPr/>
          </a:p>
          <a:p>
            <a:pPr indent="-182880" lvl="0" marL="182880" rtl="0" algn="l">
              <a:lnSpc>
                <a:spcPct val="110000"/>
              </a:lnSpc>
              <a:spcBef>
                <a:spcPts val="900"/>
              </a:spcBef>
              <a:spcAft>
                <a:spcPts val="0"/>
              </a:spcAft>
              <a:buClr>
                <a:srgbClr val="262626"/>
              </a:buClr>
              <a:buSzPts val="2000"/>
              <a:buChar char="◦"/>
            </a:pPr>
            <a:r>
              <a:rPr lang="en-US" sz="2000">
                <a:solidFill>
                  <a:srgbClr val="FFFFFF"/>
                </a:solidFill>
              </a:rPr>
              <a:t>Private </a:t>
            </a:r>
            <a:endParaRPr/>
          </a:p>
          <a:p>
            <a:pPr indent="-182880" lvl="0" marL="182880" rtl="0" algn="l">
              <a:lnSpc>
                <a:spcPct val="110000"/>
              </a:lnSpc>
              <a:spcBef>
                <a:spcPts val="900"/>
              </a:spcBef>
              <a:spcAft>
                <a:spcPts val="0"/>
              </a:spcAft>
              <a:buClr>
                <a:srgbClr val="262626"/>
              </a:buClr>
              <a:buSzPts val="2000"/>
              <a:buChar char="◦"/>
            </a:pPr>
            <a:r>
              <a:rPr lang="en-US" sz="2000">
                <a:solidFill>
                  <a:srgbClr val="FFFFFF"/>
                </a:solidFill>
              </a:rPr>
              <a:t>Mutual </a:t>
            </a:r>
            <a:endParaRPr/>
          </a:p>
          <a:p>
            <a:pPr indent="-182880" lvl="0" marL="182880" rtl="0" algn="l">
              <a:lnSpc>
                <a:spcPct val="110000"/>
              </a:lnSpc>
              <a:spcBef>
                <a:spcPts val="900"/>
              </a:spcBef>
              <a:spcAft>
                <a:spcPts val="0"/>
              </a:spcAft>
              <a:buClr>
                <a:srgbClr val="262626"/>
              </a:buClr>
              <a:buSzPts val="2000"/>
              <a:buChar char="◦"/>
            </a:pPr>
            <a:r>
              <a:rPr lang="en-US" sz="2000">
                <a:solidFill>
                  <a:srgbClr val="FFFFFF"/>
                </a:solidFill>
              </a:rPr>
              <a:t>Collaborative </a:t>
            </a:r>
            <a:endParaRPr/>
          </a:p>
          <a:p>
            <a:pPr indent="-182880" lvl="0" marL="182880" rtl="0" algn="l">
              <a:lnSpc>
                <a:spcPct val="110000"/>
              </a:lnSpc>
              <a:spcBef>
                <a:spcPts val="900"/>
              </a:spcBef>
              <a:spcAft>
                <a:spcPts val="0"/>
              </a:spcAft>
              <a:buClr>
                <a:srgbClr val="262626"/>
              </a:buClr>
              <a:buSzPts val="2000"/>
              <a:buChar char="◦"/>
            </a:pPr>
            <a:r>
              <a:rPr lang="en-US" sz="2000">
                <a:solidFill>
                  <a:srgbClr val="FFFFFF"/>
                </a:solidFill>
              </a:rPr>
              <a:t>Reflective </a:t>
            </a:r>
            <a:endParaRPr/>
          </a:p>
          <a:p>
            <a:pPr indent="-182880" lvl="0" marL="182880" rtl="0" algn="l">
              <a:lnSpc>
                <a:spcPct val="110000"/>
              </a:lnSpc>
              <a:spcBef>
                <a:spcPts val="900"/>
              </a:spcBef>
              <a:spcAft>
                <a:spcPts val="0"/>
              </a:spcAft>
              <a:buClr>
                <a:srgbClr val="262626"/>
              </a:buClr>
              <a:buSzPts val="2000"/>
              <a:buChar char="◦"/>
            </a:pPr>
            <a:r>
              <a:rPr lang="en-US" sz="2000">
                <a:solidFill>
                  <a:srgbClr val="FFFFFF"/>
                </a:solidFill>
              </a:rPr>
              <a:t>Relational </a:t>
            </a:r>
            <a:endParaRPr/>
          </a:p>
          <a:p>
            <a:pPr indent="-55879" lvl="0" marL="182880" rtl="0" algn="l">
              <a:lnSpc>
                <a:spcPct val="110000"/>
              </a:lnSpc>
              <a:spcBef>
                <a:spcPts val="900"/>
              </a:spcBef>
              <a:spcAft>
                <a:spcPts val="0"/>
              </a:spcAft>
              <a:buClr>
                <a:srgbClr val="262626"/>
              </a:buClr>
              <a:buSzPts val="2000"/>
              <a:buNone/>
            </a:pPr>
            <a:r>
              <a:t/>
            </a:r>
            <a:endParaRPr sz="20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200"/>
              <a:buFont typeface="Century Schoolbook"/>
              <a:buNone/>
            </a:pPr>
            <a:r>
              <a:rPr lang="en-US"/>
              <a:t>Traditional vs. Reflective Supervision</a:t>
            </a:r>
            <a:endParaRPr/>
          </a:p>
        </p:txBody>
      </p:sp>
      <p:sp>
        <p:nvSpPr>
          <p:cNvPr id="263" name="Google Shape;263;p11"/>
          <p:cNvSpPr txBox="1"/>
          <p:nvPr>
            <p:ph idx="1" type="body"/>
          </p:nvPr>
        </p:nvSpPr>
        <p:spPr>
          <a:xfrm>
            <a:off x="1069848" y="2074334"/>
            <a:ext cx="4663440" cy="64008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900"/>
              <a:buNone/>
            </a:pPr>
            <a:r>
              <a:rPr lang="en-US"/>
              <a:t>Traditional Supervision</a:t>
            </a:r>
            <a:endParaRPr/>
          </a:p>
        </p:txBody>
      </p:sp>
      <p:sp>
        <p:nvSpPr>
          <p:cNvPr id="264" name="Google Shape;264;p11"/>
          <p:cNvSpPr txBox="1"/>
          <p:nvPr>
            <p:ph idx="2" type="body"/>
          </p:nvPr>
        </p:nvSpPr>
        <p:spPr>
          <a:xfrm>
            <a:off x="1069848" y="2792472"/>
            <a:ext cx="4663440" cy="3163825"/>
          </a:xfrm>
          <a:prstGeom prst="rect">
            <a:avLst/>
          </a:prstGeom>
          <a:noFill/>
          <a:ln>
            <a:noFill/>
          </a:ln>
        </p:spPr>
        <p:txBody>
          <a:bodyPr anchorCtr="0" anchor="t" bIns="45700" lIns="91425" spcFirstLastPara="1" rIns="91425" wrap="square" tIns="45700">
            <a:normAutofit/>
          </a:bodyPr>
          <a:lstStyle/>
          <a:p>
            <a:pPr indent="-182880" lvl="0" marL="182880" rtl="0" algn="l">
              <a:lnSpc>
                <a:spcPct val="110000"/>
              </a:lnSpc>
              <a:spcBef>
                <a:spcPts val="0"/>
              </a:spcBef>
              <a:spcAft>
                <a:spcPts val="0"/>
              </a:spcAft>
              <a:buSzPts val="1800"/>
              <a:buChar char="◦"/>
            </a:pPr>
            <a:r>
              <a:rPr lang="en-US"/>
              <a:t>Directive</a:t>
            </a:r>
            <a:endParaRPr/>
          </a:p>
          <a:p>
            <a:pPr indent="-182880" lvl="0" marL="182880" rtl="0" algn="l">
              <a:lnSpc>
                <a:spcPct val="110000"/>
              </a:lnSpc>
              <a:spcBef>
                <a:spcPts val="900"/>
              </a:spcBef>
              <a:spcAft>
                <a:spcPts val="0"/>
              </a:spcAft>
              <a:buClr>
                <a:srgbClr val="262626"/>
              </a:buClr>
              <a:buSzPts val="1800"/>
              <a:buChar char="◦"/>
            </a:pPr>
            <a:r>
              <a:rPr lang="en-US"/>
              <a:t>Role = teacher/manager</a:t>
            </a:r>
            <a:endParaRPr/>
          </a:p>
          <a:p>
            <a:pPr indent="-182880" lvl="0" marL="182880" rtl="0" algn="l">
              <a:lnSpc>
                <a:spcPct val="110000"/>
              </a:lnSpc>
              <a:spcBef>
                <a:spcPts val="900"/>
              </a:spcBef>
              <a:spcAft>
                <a:spcPts val="0"/>
              </a:spcAft>
              <a:buClr>
                <a:srgbClr val="262626"/>
              </a:buClr>
              <a:buSzPts val="1800"/>
              <a:buChar char="◦"/>
            </a:pPr>
            <a:r>
              <a:rPr lang="en-US"/>
              <a:t>No/little self-disclosure</a:t>
            </a:r>
            <a:endParaRPr/>
          </a:p>
          <a:p>
            <a:pPr indent="-182880" lvl="0" marL="182880" rtl="0" algn="l">
              <a:lnSpc>
                <a:spcPct val="110000"/>
              </a:lnSpc>
              <a:spcBef>
                <a:spcPts val="900"/>
              </a:spcBef>
              <a:spcAft>
                <a:spcPts val="0"/>
              </a:spcAft>
              <a:buClr>
                <a:srgbClr val="262626"/>
              </a:buClr>
              <a:buSzPts val="1800"/>
              <a:buChar char="◦"/>
            </a:pPr>
            <a:r>
              <a:rPr lang="en-US"/>
              <a:t>Focus on case content</a:t>
            </a:r>
            <a:endParaRPr/>
          </a:p>
          <a:p>
            <a:pPr indent="-182880" lvl="0" marL="182880" rtl="0" algn="l">
              <a:lnSpc>
                <a:spcPct val="110000"/>
              </a:lnSpc>
              <a:spcBef>
                <a:spcPts val="900"/>
              </a:spcBef>
              <a:spcAft>
                <a:spcPts val="0"/>
              </a:spcAft>
              <a:buClr>
                <a:srgbClr val="262626"/>
              </a:buClr>
              <a:buSzPts val="1800"/>
              <a:buChar char="◦"/>
            </a:pPr>
            <a:r>
              <a:rPr lang="en-US"/>
              <a:t>Performance focused</a:t>
            </a:r>
            <a:endParaRPr/>
          </a:p>
        </p:txBody>
      </p:sp>
      <p:sp>
        <p:nvSpPr>
          <p:cNvPr id="265" name="Google Shape;265;p11"/>
          <p:cNvSpPr txBox="1"/>
          <p:nvPr>
            <p:ph idx="3" type="body"/>
          </p:nvPr>
        </p:nvSpPr>
        <p:spPr>
          <a:xfrm>
            <a:off x="6458712" y="2074334"/>
            <a:ext cx="4663440" cy="64008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900"/>
              <a:buNone/>
            </a:pPr>
            <a:r>
              <a:rPr lang="en-US"/>
              <a:t>Reflective supervision </a:t>
            </a:r>
            <a:endParaRPr/>
          </a:p>
        </p:txBody>
      </p:sp>
      <p:sp>
        <p:nvSpPr>
          <p:cNvPr id="266" name="Google Shape;266;p11"/>
          <p:cNvSpPr txBox="1"/>
          <p:nvPr>
            <p:ph idx="4" type="body"/>
          </p:nvPr>
        </p:nvSpPr>
        <p:spPr>
          <a:xfrm>
            <a:off x="6458712" y="2792471"/>
            <a:ext cx="5066006" cy="3495188"/>
          </a:xfrm>
          <a:prstGeom prst="rect">
            <a:avLst/>
          </a:prstGeom>
          <a:noFill/>
          <a:ln>
            <a:noFill/>
          </a:ln>
        </p:spPr>
        <p:txBody>
          <a:bodyPr anchorCtr="0" anchor="t" bIns="45700" lIns="91425" spcFirstLastPara="1" rIns="91425" wrap="square" tIns="45700">
            <a:normAutofit/>
          </a:bodyPr>
          <a:lstStyle/>
          <a:p>
            <a:pPr indent="-182880" lvl="0" marL="182880" rtl="0" algn="l">
              <a:lnSpc>
                <a:spcPct val="110000"/>
              </a:lnSpc>
              <a:spcBef>
                <a:spcPts val="0"/>
              </a:spcBef>
              <a:spcAft>
                <a:spcPts val="0"/>
              </a:spcAft>
              <a:buSzPts val="1800"/>
              <a:buChar char="◦"/>
            </a:pPr>
            <a:r>
              <a:rPr lang="en-US"/>
              <a:t>Non-directive</a:t>
            </a:r>
            <a:endParaRPr/>
          </a:p>
          <a:p>
            <a:pPr indent="-182880" lvl="0" marL="182880" rtl="0" algn="l">
              <a:lnSpc>
                <a:spcPct val="110000"/>
              </a:lnSpc>
              <a:spcBef>
                <a:spcPts val="900"/>
              </a:spcBef>
              <a:spcAft>
                <a:spcPts val="0"/>
              </a:spcAft>
              <a:buClr>
                <a:srgbClr val="262626"/>
              </a:buClr>
              <a:buSzPts val="1800"/>
              <a:buChar char="◦"/>
            </a:pPr>
            <a:r>
              <a:rPr lang="en-US"/>
              <a:t>Role = relational</a:t>
            </a:r>
            <a:endParaRPr/>
          </a:p>
          <a:p>
            <a:pPr indent="-182880" lvl="0" marL="182880" rtl="0" algn="l">
              <a:lnSpc>
                <a:spcPct val="110000"/>
              </a:lnSpc>
              <a:spcBef>
                <a:spcPts val="900"/>
              </a:spcBef>
              <a:spcAft>
                <a:spcPts val="0"/>
              </a:spcAft>
              <a:buClr>
                <a:srgbClr val="262626"/>
              </a:buClr>
              <a:buSzPts val="1800"/>
              <a:buChar char="◦"/>
            </a:pPr>
            <a:r>
              <a:rPr lang="en-US"/>
              <a:t>Self-disclosure used to explore responses to the work</a:t>
            </a:r>
            <a:endParaRPr/>
          </a:p>
          <a:p>
            <a:pPr indent="-182880" lvl="0" marL="182880" rtl="0" algn="l">
              <a:lnSpc>
                <a:spcPct val="110000"/>
              </a:lnSpc>
              <a:spcBef>
                <a:spcPts val="900"/>
              </a:spcBef>
              <a:spcAft>
                <a:spcPts val="0"/>
              </a:spcAft>
              <a:buClr>
                <a:srgbClr val="262626"/>
              </a:buClr>
              <a:buSzPts val="1800"/>
              <a:buChar char="◦"/>
            </a:pPr>
            <a:r>
              <a:rPr lang="en-US"/>
              <a:t>Focus on how the practitioner is responding to the work </a:t>
            </a:r>
            <a:endParaRPr/>
          </a:p>
          <a:p>
            <a:pPr indent="-182880" lvl="0" marL="182880" rtl="0" algn="l">
              <a:lnSpc>
                <a:spcPct val="110000"/>
              </a:lnSpc>
              <a:spcBef>
                <a:spcPts val="900"/>
              </a:spcBef>
              <a:spcAft>
                <a:spcPts val="0"/>
              </a:spcAft>
              <a:buClr>
                <a:srgbClr val="262626"/>
              </a:buClr>
              <a:buSzPts val="1800"/>
              <a:buChar char="◦"/>
            </a:pPr>
            <a:r>
              <a:rPr lang="en-US"/>
              <a:t>Relationship focused </a:t>
            </a:r>
            <a:endParaRPr/>
          </a:p>
          <a:p>
            <a:pPr indent="-182880" lvl="0" marL="182880" rtl="0" algn="l">
              <a:lnSpc>
                <a:spcPct val="110000"/>
              </a:lnSpc>
              <a:spcBef>
                <a:spcPts val="900"/>
              </a:spcBef>
              <a:spcAft>
                <a:spcPts val="0"/>
              </a:spcAft>
              <a:buClr>
                <a:srgbClr val="262626"/>
              </a:buClr>
              <a:buSzPts val="1800"/>
              <a:buChar char="◦"/>
            </a:pPr>
            <a:r>
              <a:rPr lang="en-US"/>
              <a:t>Building student capacity to navigate complexity</a:t>
            </a:r>
            <a:endParaRPr/>
          </a:p>
        </p:txBody>
      </p:sp>
      <p:sp>
        <p:nvSpPr>
          <p:cNvPr id="267" name="Google Shape;267;p11"/>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Shea, 2019</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60000" ty="0" sy="60000"/>
        </a:blipFill>
      </p:bgPr>
    </p:bg>
    <p:spTree>
      <p:nvGrpSpPr>
        <p:cNvPr id="272" name="Shape 272"/>
        <p:cNvGrpSpPr/>
        <p:nvPr/>
      </p:nvGrpSpPr>
      <p:grpSpPr>
        <a:xfrm>
          <a:off x="0" y="0"/>
          <a:ext cx="0" cy="0"/>
          <a:chOff x="0" y="0"/>
          <a:chExt cx="0" cy="0"/>
        </a:xfrm>
      </p:grpSpPr>
      <p:sp>
        <p:nvSpPr>
          <p:cNvPr id="273" name="Google Shape;273;p12"/>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274" name="Google Shape;274;p12"/>
          <p:cNvSpPr/>
          <p:nvPr/>
        </p:nvSpPr>
        <p:spPr>
          <a:xfrm>
            <a:off x="1307870" y="1267730"/>
            <a:ext cx="9576262" cy="4307950"/>
          </a:xfrm>
          <a:prstGeom prst="rect">
            <a:avLst/>
          </a:prstGeom>
          <a:blipFill rotWithShape="1">
            <a:blip r:embed="rId3">
              <a:alphaModFix/>
            </a:blip>
            <a:tile algn="tl" flip="none" tx="0" sx="60000" ty="0" sy="60000"/>
          </a:blip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2"/>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2"/>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7" name="Google Shape;277;p12"/>
          <p:cNvGrpSpPr/>
          <p:nvPr/>
        </p:nvGrpSpPr>
        <p:grpSpPr>
          <a:xfrm>
            <a:off x="5250180" y="1267730"/>
            <a:ext cx="1691640" cy="615934"/>
            <a:chOff x="5250180" y="1267730"/>
            <a:chExt cx="1691640" cy="615934"/>
          </a:xfrm>
        </p:grpSpPr>
        <p:cxnSp>
          <p:nvCxnSpPr>
            <p:cNvPr id="278" name="Google Shape;278;p12"/>
            <p:cNvCxnSpPr/>
            <p:nvPr/>
          </p:nvCxnSpPr>
          <p:spPr>
            <a:xfrm>
              <a:off x="525018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279" name="Google Shape;279;p12"/>
            <p:cNvCxnSpPr/>
            <p:nvPr/>
          </p:nvCxnSpPr>
          <p:spPr>
            <a:xfrm>
              <a:off x="694182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280" name="Google Shape;280;p12"/>
            <p:cNvCxnSpPr/>
            <p:nvPr/>
          </p:nvCxnSpPr>
          <p:spPr>
            <a:xfrm>
              <a:off x="5250180" y="1883664"/>
              <a:ext cx="169164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grpSp>
      <p:sp>
        <p:nvSpPr>
          <p:cNvPr id="281" name="Google Shape;281;p12"/>
          <p:cNvSpPr/>
          <p:nvPr/>
        </p:nvSpPr>
        <p:spPr>
          <a:xfrm>
            <a:off x="0" y="0"/>
            <a:ext cx="12192000" cy="6858000"/>
          </a:xfrm>
          <a:prstGeom prst="rect">
            <a:avLst/>
          </a:prstGeom>
          <a:blipFill rotWithShape="1">
            <a:blip r:embed="rId3">
              <a:alphaModFix/>
            </a:blip>
            <a:tile algn="tl" flip="none" tx="0" sx="60000" ty="0" sy="6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282" name="Google Shape;282;p12"/>
          <p:cNvSpPr/>
          <p:nvPr/>
        </p:nvSpPr>
        <p:spPr>
          <a:xfrm>
            <a:off x="453190" y="457200"/>
            <a:ext cx="11281609" cy="5943603"/>
          </a:xfrm>
          <a:prstGeom prst="rect">
            <a:avLst/>
          </a:prstGeom>
          <a:solidFill>
            <a:srgbClr val="FFFFFF"/>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2"/>
          <p:cNvSpPr/>
          <p:nvPr/>
        </p:nvSpPr>
        <p:spPr>
          <a:xfrm>
            <a:off x="616738" y="621793"/>
            <a:ext cx="10954512" cy="5614416"/>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2"/>
          <p:cNvSpPr txBox="1"/>
          <p:nvPr>
            <p:ph type="title"/>
          </p:nvPr>
        </p:nvSpPr>
        <p:spPr>
          <a:xfrm>
            <a:off x="1209040" y="1754659"/>
            <a:ext cx="9860547" cy="3005463"/>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rgbClr val="FFFFFF"/>
              </a:buClr>
              <a:buSzPts val="5400"/>
              <a:buFont typeface="Century Schoolbook"/>
              <a:buNone/>
            </a:pPr>
            <a:r>
              <a:rPr lang="en-US" sz="5400">
                <a:solidFill>
                  <a:srgbClr val="FFFFFF"/>
                </a:solidFill>
              </a:rPr>
              <a:t>COMPLETE THE SELF-REFLECTION TOOL ON YOUR OWN </a:t>
            </a:r>
            <a:endParaRPr/>
          </a:p>
        </p:txBody>
      </p:sp>
      <p:sp>
        <p:nvSpPr>
          <p:cNvPr id="285" name="Google Shape;285;p12"/>
          <p:cNvSpPr txBox="1"/>
          <p:nvPr>
            <p:ph idx="1" type="body"/>
          </p:nvPr>
        </p:nvSpPr>
        <p:spPr>
          <a:xfrm>
            <a:off x="1209039" y="4947920"/>
            <a:ext cx="9860547" cy="685116"/>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800"/>
              <a:buNone/>
            </a:pPr>
            <a:r>
              <a:t/>
            </a:r>
            <a:endParaRPr>
              <a:solidFill>
                <a:srgbClr val="FFFFFF"/>
              </a:solidFill>
            </a:endParaRPr>
          </a:p>
        </p:txBody>
      </p:sp>
      <p:sp>
        <p:nvSpPr>
          <p:cNvPr id="286" name="Google Shape;286;p12"/>
          <p:cNvSpPr/>
          <p:nvPr/>
        </p:nvSpPr>
        <p:spPr>
          <a:xfrm>
            <a:off x="5135880" y="446824"/>
            <a:ext cx="1920240" cy="73152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7" name="Google Shape;287;p12"/>
          <p:cNvCxnSpPr/>
          <p:nvPr/>
        </p:nvCxnSpPr>
        <p:spPr>
          <a:xfrm>
            <a:off x="5250180" y="455369"/>
            <a:ext cx="0" cy="640080"/>
          </a:xfrm>
          <a:prstGeom prst="straightConnector1">
            <a:avLst/>
          </a:prstGeom>
          <a:solidFill>
            <a:srgbClr val="262626"/>
          </a:solidFill>
          <a:ln cap="flat" cmpd="sng" w="9525">
            <a:solidFill>
              <a:srgbClr val="000000"/>
            </a:solidFill>
            <a:prstDash val="solid"/>
            <a:miter lim="800000"/>
            <a:headEnd len="sm" w="sm" type="none"/>
            <a:tailEnd len="sm" w="sm" type="none"/>
          </a:ln>
        </p:spPr>
      </p:cxnSp>
      <p:cxnSp>
        <p:nvCxnSpPr>
          <p:cNvPr id="288" name="Google Shape;288;p12"/>
          <p:cNvCxnSpPr/>
          <p:nvPr/>
        </p:nvCxnSpPr>
        <p:spPr>
          <a:xfrm>
            <a:off x="6941820" y="455369"/>
            <a:ext cx="0" cy="640080"/>
          </a:xfrm>
          <a:prstGeom prst="straightConnector1">
            <a:avLst/>
          </a:prstGeom>
          <a:solidFill>
            <a:srgbClr val="262626"/>
          </a:solidFill>
          <a:ln cap="flat" cmpd="sng" w="9525">
            <a:solidFill>
              <a:srgbClr val="000000"/>
            </a:solidFill>
            <a:prstDash val="solid"/>
            <a:miter lim="800000"/>
            <a:headEnd len="sm" w="sm" type="none"/>
            <a:tailEnd len="sm" w="sm" type="none"/>
          </a:ln>
        </p:spPr>
      </p:cxnSp>
      <p:cxnSp>
        <p:nvCxnSpPr>
          <p:cNvPr id="289" name="Google Shape;289;p12"/>
          <p:cNvCxnSpPr/>
          <p:nvPr/>
        </p:nvCxnSpPr>
        <p:spPr>
          <a:xfrm>
            <a:off x="5250180" y="1100664"/>
            <a:ext cx="1691640" cy="0"/>
          </a:xfrm>
          <a:prstGeom prst="straightConnector1">
            <a:avLst/>
          </a:prstGeom>
          <a:solidFill>
            <a:srgbClr val="262626"/>
          </a:solidFill>
          <a:ln cap="flat" cmpd="sng" w="9525">
            <a:solidFill>
              <a:srgbClr val="000000"/>
            </a:solidFill>
            <a:prstDash val="solid"/>
            <a:miter lim="800000"/>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4" name="Shape 294"/>
        <p:cNvGrpSpPr/>
        <p:nvPr/>
      </p:nvGrpSpPr>
      <p:grpSpPr>
        <a:xfrm>
          <a:off x="0" y="0"/>
          <a:ext cx="0" cy="0"/>
          <a:chOff x="0" y="0"/>
          <a:chExt cx="0" cy="0"/>
        </a:xfrm>
      </p:grpSpPr>
      <p:sp>
        <p:nvSpPr>
          <p:cNvPr id="295" name="Google Shape;295;p13"/>
          <p:cNvSpPr/>
          <p:nvPr/>
        </p:nvSpPr>
        <p:spPr>
          <a:xfrm>
            <a:off x="0" y="0"/>
            <a:ext cx="12192000" cy="6858000"/>
          </a:xfrm>
          <a:prstGeom prst="rect">
            <a:avLst/>
          </a:prstGeom>
          <a:solidFill>
            <a:srgbClr val="BB9B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296" name="Google Shape;296;p13"/>
          <p:cNvSpPr/>
          <p:nvPr/>
        </p:nvSpPr>
        <p:spPr>
          <a:xfrm>
            <a:off x="477012" y="480060"/>
            <a:ext cx="11237976" cy="5897880"/>
          </a:xfrm>
          <a:prstGeom prst="rect">
            <a:avLst/>
          </a:prstGeom>
          <a:solidFill>
            <a:srgbClr val="FFFFFF"/>
          </a:solid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pic>
        <p:nvPicPr>
          <p:cNvPr id="297" name="Google Shape;297;p13"/>
          <p:cNvPicPr preferRelativeResize="0"/>
          <p:nvPr/>
        </p:nvPicPr>
        <p:blipFill rotWithShape="1">
          <a:blip r:embed="rId3">
            <a:alphaModFix/>
          </a:blip>
          <a:srcRect b="0" l="0" r="0" t="0"/>
          <a:stretch/>
        </p:blipFill>
        <p:spPr>
          <a:xfrm>
            <a:off x="2267036" y="616157"/>
            <a:ext cx="7542911" cy="5783836"/>
          </a:xfrm>
          <a:prstGeom prst="rect">
            <a:avLst/>
          </a:prstGeom>
          <a:noFill/>
          <a:ln>
            <a:noFill/>
          </a:ln>
        </p:spPr>
      </p:pic>
      <p:sp>
        <p:nvSpPr>
          <p:cNvPr id="298" name="Google Shape;298;p13"/>
          <p:cNvSpPr txBox="1"/>
          <p:nvPr/>
        </p:nvSpPr>
        <p:spPr>
          <a:xfrm>
            <a:off x="2064590" y="6147759"/>
            <a:ext cx="1026255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US" sz="1800" u="sng">
                <a:solidFill>
                  <a:schemeClr val="dk1"/>
                </a:solidFill>
                <a:latin typeface="Libre Franklin"/>
                <a:ea typeface="Libre Franklin"/>
                <a:cs typeface="Libre Franklin"/>
                <a:sym typeface="Libre Franklin"/>
                <a:hlinkClick r:id="rId4">
                  <a:extLst>
                    <a:ext uri="{A12FA001-AC4F-418D-AE19-62706E023703}">
                      <ahyp:hlinkClr val="tx"/>
                    </a:ext>
                  </a:extLst>
                </a:hlinkClick>
              </a:rPr>
              <a:t>https://www.icmhp.org/wp-content/uploads/2020/03/Reflective-Practice-Guide.pdf</a:t>
            </a:r>
            <a:endParaRPr b="1" sz="1800">
              <a:solidFill>
                <a:schemeClr val="dk1"/>
              </a:solidFill>
              <a:latin typeface="Libre Franklin"/>
              <a:ea typeface="Libre Franklin"/>
              <a:cs typeface="Libre Franklin"/>
              <a:sym typeface="Libre Frankli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sp>
        <p:nvSpPr>
          <p:cNvPr id="304" name="Google Shape;304;p14"/>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05" name="Google Shape;305;p14"/>
          <p:cNvSpPr/>
          <p:nvPr/>
        </p:nvSpPr>
        <p:spPr>
          <a:xfrm>
            <a:off x="643337" y="643464"/>
            <a:ext cx="10912338" cy="5571072"/>
          </a:xfrm>
          <a:prstGeom prst="rect">
            <a:avLst/>
          </a:prstGeom>
          <a:solidFill>
            <a:srgbClr val="FFFFFF"/>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4"/>
          <p:cNvSpPr/>
          <p:nvPr/>
        </p:nvSpPr>
        <p:spPr>
          <a:xfrm>
            <a:off x="809702" y="809244"/>
            <a:ext cx="10579608" cy="5239512"/>
          </a:xfrm>
          <a:prstGeom prst="rect">
            <a:avLst/>
          </a:prstGeom>
          <a:solidFill>
            <a:schemeClr val="lt1"/>
          </a:solid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4"/>
          <p:cNvSpPr txBox="1"/>
          <p:nvPr>
            <p:ph type="ctrTitle"/>
          </p:nvPr>
        </p:nvSpPr>
        <p:spPr>
          <a:xfrm>
            <a:off x="1306286" y="1446715"/>
            <a:ext cx="9637485" cy="329933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3000"/>
              </a:lnSpc>
              <a:spcBef>
                <a:spcPts val="0"/>
              </a:spcBef>
              <a:spcAft>
                <a:spcPts val="0"/>
              </a:spcAft>
              <a:buClr>
                <a:srgbClr val="262626"/>
              </a:buClr>
              <a:buSzPct val="100000"/>
              <a:buFont typeface="Century Schoolbook"/>
              <a:buNone/>
            </a:pPr>
            <a:br>
              <a:rPr lang="en-US" sz="3700"/>
            </a:br>
            <a:r>
              <a:rPr lang="en-US" sz="3700"/>
              <a:t>"ONE MUST BE WILLING TO ENGAGE WITH AND WONDER ABOUT THEIR OWN THOUGHTS AND FEELINGS IN ORDER TO UNDERSTAND THE THOUGHTS AND FEELINGS OF ANOTHER" </a:t>
            </a:r>
            <a:endParaRPr/>
          </a:p>
          <a:p>
            <a:pPr indent="0" lvl="0" marL="0" rtl="0" algn="ctr">
              <a:lnSpc>
                <a:spcPct val="83000"/>
              </a:lnSpc>
              <a:spcBef>
                <a:spcPts val="0"/>
              </a:spcBef>
              <a:spcAft>
                <a:spcPts val="0"/>
              </a:spcAft>
              <a:buClr>
                <a:srgbClr val="262626"/>
              </a:buClr>
              <a:buSzPct val="100000"/>
              <a:buFont typeface="Century Schoolbook"/>
              <a:buNone/>
            </a:pPr>
            <a:r>
              <a:t/>
            </a:r>
            <a:endParaRPr sz="3700"/>
          </a:p>
        </p:txBody>
      </p:sp>
      <p:sp>
        <p:nvSpPr>
          <p:cNvPr id="308" name="Google Shape;308;p14"/>
          <p:cNvSpPr/>
          <p:nvPr/>
        </p:nvSpPr>
        <p:spPr>
          <a:xfrm>
            <a:off x="5135880" y="640856"/>
            <a:ext cx="1920240" cy="73152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9" name="Google Shape;309;p14"/>
          <p:cNvCxnSpPr/>
          <p:nvPr/>
        </p:nvCxnSpPr>
        <p:spPr>
          <a:xfrm>
            <a:off x="5250180" y="640855"/>
            <a:ext cx="0" cy="640080"/>
          </a:xfrm>
          <a:prstGeom prst="straightConnector1">
            <a:avLst/>
          </a:prstGeom>
          <a:solidFill>
            <a:srgbClr val="262626"/>
          </a:solidFill>
          <a:ln cap="flat" cmpd="sng" w="9525">
            <a:solidFill>
              <a:srgbClr val="000000"/>
            </a:solidFill>
            <a:prstDash val="solid"/>
            <a:miter lim="800000"/>
            <a:headEnd len="sm" w="sm" type="none"/>
            <a:tailEnd len="sm" w="sm" type="none"/>
          </a:ln>
        </p:spPr>
      </p:cxnSp>
      <p:cxnSp>
        <p:nvCxnSpPr>
          <p:cNvPr id="310" name="Google Shape;310;p14"/>
          <p:cNvCxnSpPr/>
          <p:nvPr/>
        </p:nvCxnSpPr>
        <p:spPr>
          <a:xfrm>
            <a:off x="6941820" y="640855"/>
            <a:ext cx="0" cy="640080"/>
          </a:xfrm>
          <a:prstGeom prst="straightConnector1">
            <a:avLst/>
          </a:prstGeom>
          <a:solidFill>
            <a:srgbClr val="262626"/>
          </a:solidFill>
          <a:ln cap="flat" cmpd="sng" w="9525">
            <a:solidFill>
              <a:srgbClr val="000000"/>
            </a:solidFill>
            <a:prstDash val="solid"/>
            <a:miter lim="800000"/>
            <a:headEnd len="sm" w="sm" type="none"/>
            <a:tailEnd len="sm" w="sm" type="none"/>
          </a:ln>
        </p:spPr>
      </p:cxnSp>
      <p:cxnSp>
        <p:nvCxnSpPr>
          <p:cNvPr id="311" name="Google Shape;311;p14"/>
          <p:cNvCxnSpPr/>
          <p:nvPr/>
        </p:nvCxnSpPr>
        <p:spPr>
          <a:xfrm>
            <a:off x="5250180" y="1286150"/>
            <a:ext cx="1691640" cy="0"/>
          </a:xfrm>
          <a:prstGeom prst="straightConnector1">
            <a:avLst/>
          </a:prstGeom>
          <a:solidFill>
            <a:srgbClr val="262626"/>
          </a:solidFill>
          <a:ln cap="flat" cmpd="sng" w="9525">
            <a:solidFill>
              <a:srgbClr val="000000"/>
            </a:solidFill>
            <a:prstDash val="solid"/>
            <a:miter lim="800000"/>
            <a:headEnd len="sm" w="sm" type="none"/>
            <a:tailEnd len="sm" w="sm" type="none"/>
          </a:ln>
        </p:spPr>
      </p:cxnSp>
      <p:sp>
        <p:nvSpPr>
          <p:cNvPr id="312" name="Google Shape;312;p14"/>
          <p:cNvSpPr txBox="1"/>
          <p:nvPr>
            <p:ph idx="11" type="ftr"/>
          </p:nvPr>
        </p:nvSpPr>
        <p:spPr>
          <a:xfrm>
            <a:off x="1629100" y="5177408"/>
            <a:ext cx="5730295" cy="228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Shea, 2019</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60000" ty="0" sy="60000"/>
        </a:blipFill>
      </p:bgPr>
    </p:bg>
    <p:spTree>
      <p:nvGrpSpPr>
        <p:cNvPr id="317" name="Shape 317"/>
        <p:cNvGrpSpPr/>
        <p:nvPr/>
      </p:nvGrpSpPr>
      <p:grpSpPr>
        <a:xfrm>
          <a:off x="0" y="0"/>
          <a:ext cx="0" cy="0"/>
          <a:chOff x="0" y="0"/>
          <a:chExt cx="0" cy="0"/>
        </a:xfrm>
      </p:grpSpPr>
      <p:sp>
        <p:nvSpPr>
          <p:cNvPr id="318" name="Google Shape;318;p15"/>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9" name="Google Shape;319;p15"/>
          <p:cNvSpPr/>
          <p:nvPr/>
        </p:nvSpPr>
        <p:spPr>
          <a:xfrm>
            <a:off x="1307870" y="1267730"/>
            <a:ext cx="9576262" cy="4307950"/>
          </a:xfrm>
          <a:prstGeom prst="rect">
            <a:avLst/>
          </a:prstGeom>
          <a:blipFill rotWithShape="1">
            <a:blip r:embed="rId3">
              <a:alphaModFix/>
            </a:blip>
            <a:tile algn="tl" flip="none" tx="0" sx="60000" ty="0" sy="60000"/>
          </a:blip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5"/>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5"/>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2" name="Google Shape;322;p15"/>
          <p:cNvGrpSpPr/>
          <p:nvPr/>
        </p:nvGrpSpPr>
        <p:grpSpPr>
          <a:xfrm>
            <a:off x="5250180" y="1267730"/>
            <a:ext cx="1691640" cy="615934"/>
            <a:chOff x="5250180" y="1267730"/>
            <a:chExt cx="1691640" cy="615934"/>
          </a:xfrm>
        </p:grpSpPr>
        <p:cxnSp>
          <p:nvCxnSpPr>
            <p:cNvPr id="323" name="Google Shape;323;p15"/>
            <p:cNvCxnSpPr/>
            <p:nvPr/>
          </p:nvCxnSpPr>
          <p:spPr>
            <a:xfrm>
              <a:off x="525018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324" name="Google Shape;324;p15"/>
            <p:cNvCxnSpPr/>
            <p:nvPr/>
          </p:nvCxnSpPr>
          <p:spPr>
            <a:xfrm>
              <a:off x="694182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325" name="Google Shape;325;p15"/>
            <p:cNvCxnSpPr/>
            <p:nvPr/>
          </p:nvCxnSpPr>
          <p:spPr>
            <a:xfrm>
              <a:off x="5250180" y="1883664"/>
              <a:ext cx="169164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grpSp>
      <p:sp>
        <p:nvSpPr>
          <p:cNvPr id="326" name="Google Shape;326;p15"/>
          <p:cNvSpPr/>
          <p:nvPr/>
        </p:nvSpPr>
        <p:spPr>
          <a:xfrm>
            <a:off x="0" y="0"/>
            <a:ext cx="12192000" cy="6858000"/>
          </a:xfrm>
          <a:prstGeom prst="rect">
            <a:avLst/>
          </a:prstGeom>
          <a:blipFill rotWithShape="1">
            <a:blip r:embed="rId3">
              <a:alphaModFix/>
            </a:blip>
            <a:tile algn="tl" flip="none" tx="0" sx="60000" ty="0" sy="6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7" name="Google Shape;327;p15"/>
          <p:cNvSpPr/>
          <p:nvPr/>
        </p:nvSpPr>
        <p:spPr>
          <a:xfrm>
            <a:off x="453190" y="457200"/>
            <a:ext cx="11281609" cy="5943603"/>
          </a:xfrm>
          <a:prstGeom prst="rect">
            <a:avLst/>
          </a:prstGeom>
          <a:solidFill>
            <a:srgbClr val="FFFFFF"/>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5"/>
          <p:cNvSpPr/>
          <p:nvPr/>
        </p:nvSpPr>
        <p:spPr>
          <a:xfrm>
            <a:off x="616738" y="621793"/>
            <a:ext cx="10954512" cy="5614416"/>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5"/>
          <p:cNvSpPr txBox="1"/>
          <p:nvPr>
            <p:ph type="title"/>
          </p:nvPr>
        </p:nvSpPr>
        <p:spPr>
          <a:xfrm>
            <a:off x="1209040" y="1754659"/>
            <a:ext cx="9860547" cy="3005463"/>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rgbClr val="FFFFFF"/>
              </a:buClr>
              <a:buSzPts val="6800"/>
              <a:buFont typeface="Century Schoolbook"/>
              <a:buNone/>
            </a:pPr>
            <a:r>
              <a:rPr lang="en-US">
                <a:solidFill>
                  <a:srgbClr val="FFFFFF"/>
                </a:solidFill>
              </a:rPr>
              <a:t>BREAKOUT GROUP </a:t>
            </a:r>
            <a:endParaRPr/>
          </a:p>
        </p:txBody>
      </p:sp>
      <p:sp>
        <p:nvSpPr>
          <p:cNvPr id="330" name="Google Shape;330;p15"/>
          <p:cNvSpPr txBox="1"/>
          <p:nvPr>
            <p:ph idx="1" type="body"/>
          </p:nvPr>
        </p:nvSpPr>
        <p:spPr>
          <a:xfrm>
            <a:off x="1209039" y="4128411"/>
            <a:ext cx="9860547" cy="1475871"/>
          </a:xfrm>
          <a:prstGeom prst="rect">
            <a:avLst/>
          </a:prstGeom>
          <a:noFill/>
          <a:ln>
            <a:noFill/>
          </a:ln>
        </p:spPr>
        <p:txBody>
          <a:bodyPr anchorCtr="0" anchor="t" bIns="45700" lIns="91425" spcFirstLastPara="1" rIns="91425" wrap="square" tIns="45700">
            <a:noAutofit/>
          </a:bodyPr>
          <a:lstStyle/>
          <a:p>
            <a:pPr indent="0" lvl="1" marL="457200" rtl="0" algn="ctr">
              <a:lnSpc>
                <a:spcPct val="110000"/>
              </a:lnSpc>
              <a:spcBef>
                <a:spcPts val="0"/>
              </a:spcBef>
              <a:spcAft>
                <a:spcPts val="0"/>
              </a:spcAft>
              <a:buSzPts val="2800"/>
              <a:buNone/>
            </a:pPr>
            <a:r>
              <a:t/>
            </a:r>
            <a:endParaRPr sz="2800">
              <a:solidFill>
                <a:schemeClr val="dk1"/>
              </a:solidFill>
            </a:endParaRPr>
          </a:p>
          <a:p>
            <a:pPr indent="0" lvl="0" marL="0" rtl="0" algn="ctr">
              <a:lnSpc>
                <a:spcPct val="100000"/>
              </a:lnSpc>
              <a:spcBef>
                <a:spcPts val="0"/>
              </a:spcBef>
              <a:spcAft>
                <a:spcPts val="0"/>
              </a:spcAft>
              <a:buSzPts val="1800"/>
              <a:buNone/>
            </a:pPr>
            <a:r>
              <a:t/>
            </a:r>
            <a:endParaRPr>
              <a:solidFill>
                <a:srgbClr val="FFFFFF"/>
              </a:solidFill>
            </a:endParaRPr>
          </a:p>
        </p:txBody>
      </p:sp>
      <p:sp>
        <p:nvSpPr>
          <p:cNvPr id="331" name="Google Shape;331;p15"/>
          <p:cNvSpPr/>
          <p:nvPr/>
        </p:nvSpPr>
        <p:spPr>
          <a:xfrm>
            <a:off x="5135880" y="446824"/>
            <a:ext cx="1920240" cy="73152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2" name="Google Shape;332;p15"/>
          <p:cNvCxnSpPr/>
          <p:nvPr/>
        </p:nvCxnSpPr>
        <p:spPr>
          <a:xfrm>
            <a:off x="5250180" y="455369"/>
            <a:ext cx="0" cy="640080"/>
          </a:xfrm>
          <a:prstGeom prst="straightConnector1">
            <a:avLst/>
          </a:prstGeom>
          <a:solidFill>
            <a:srgbClr val="262626"/>
          </a:solidFill>
          <a:ln cap="flat" cmpd="sng" w="9525">
            <a:solidFill>
              <a:srgbClr val="000000"/>
            </a:solidFill>
            <a:prstDash val="solid"/>
            <a:miter lim="800000"/>
            <a:headEnd len="sm" w="sm" type="none"/>
            <a:tailEnd len="sm" w="sm" type="none"/>
          </a:ln>
        </p:spPr>
      </p:cxnSp>
      <p:cxnSp>
        <p:nvCxnSpPr>
          <p:cNvPr id="333" name="Google Shape;333;p15"/>
          <p:cNvCxnSpPr/>
          <p:nvPr/>
        </p:nvCxnSpPr>
        <p:spPr>
          <a:xfrm>
            <a:off x="6941820" y="455369"/>
            <a:ext cx="0" cy="640080"/>
          </a:xfrm>
          <a:prstGeom prst="straightConnector1">
            <a:avLst/>
          </a:prstGeom>
          <a:solidFill>
            <a:srgbClr val="262626"/>
          </a:solidFill>
          <a:ln cap="flat" cmpd="sng" w="9525">
            <a:solidFill>
              <a:srgbClr val="000000"/>
            </a:solidFill>
            <a:prstDash val="solid"/>
            <a:miter lim="800000"/>
            <a:headEnd len="sm" w="sm" type="none"/>
            <a:tailEnd len="sm" w="sm" type="none"/>
          </a:ln>
        </p:spPr>
      </p:cxnSp>
      <p:cxnSp>
        <p:nvCxnSpPr>
          <p:cNvPr id="334" name="Google Shape;334;p15"/>
          <p:cNvCxnSpPr/>
          <p:nvPr/>
        </p:nvCxnSpPr>
        <p:spPr>
          <a:xfrm>
            <a:off x="5250180" y="1100664"/>
            <a:ext cx="1691640" cy="0"/>
          </a:xfrm>
          <a:prstGeom prst="straightConnector1">
            <a:avLst/>
          </a:prstGeom>
          <a:solidFill>
            <a:srgbClr val="262626"/>
          </a:solidFill>
          <a:ln cap="flat" cmpd="sng" w="9525">
            <a:solidFill>
              <a:srgbClr val="000000"/>
            </a:solidFill>
            <a:prstDash val="solid"/>
            <a:miter lim="800000"/>
            <a:headEnd len="sm" w="sm" type="none"/>
            <a:tailEnd len="sm" w="sm" type="none"/>
          </a:ln>
        </p:spPr>
      </p:cxnSp>
      <p:sp>
        <p:nvSpPr>
          <p:cNvPr id="335" name="Google Shape;335;p15"/>
          <p:cNvSpPr txBox="1"/>
          <p:nvPr/>
        </p:nvSpPr>
        <p:spPr>
          <a:xfrm>
            <a:off x="2021457" y="3804249"/>
            <a:ext cx="8968595" cy="738664"/>
          </a:xfrm>
          <a:prstGeom prst="rect">
            <a:avLst/>
          </a:prstGeom>
          <a:noFill/>
          <a:ln>
            <a:noFill/>
          </a:ln>
        </p:spPr>
        <p:txBody>
          <a:bodyPr anchorCtr="0" anchor="t" bIns="45700" lIns="91425" spcFirstLastPara="1" rIns="91425" wrap="square" tIns="45700">
            <a:spAutoFit/>
          </a:bodyPr>
          <a:lstStyle/>
          <a:p>
            <a:pPr indent="-133350" lvl="1" marL="285750" marR="0" rtl="0" algn="l">
              <a:spcBef>
                <a:spcPts val="0"/>
              </a:spcBef>
              <a:spcAft>
                <a:spcPts val="0"/>
              </a:spcAft>
              <a:buClr>
                <a:schemeClr val="dk1"/>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a:p>
            <a:pPr indent="0" lvl="0" marL="0" marR="0" rtl="0" algn="l">
              <a:spcBef>
                <a:spcPts val="0"/>
              </a:spcBef>
              <a:spcAft>
                <a:spcPts val="0"/>
              </a:spcAft>
              <a:buClr>
                <a:schemeClr val="dk1"/>
              </a:buClr>
              <a:buSzPts val="1800"/>
              <a:buFont typeface="Calibri"/>
              <a:buNone/>
            </a:pPr>
            <a:r>
              <a:t/>
            </a:r>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6"/>
          <p:cNvSpPr txBox="1"/>
          <p:nvPr>
            <p:ph type="title"/>
          </p:nvPr>
        </p:nvSpPr>
        <p:spPr>
          <a:xfrm>
            <a:off x="1629156" y="2275165"/>
            <a:ext cx="8933688" cy="2406895"/>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rgbClr val="262626"/>
              </a:buClr>
              <a:buSzPts val="6800"/>
              <a:buFont typeface="Century Schoolbook"/>
              <a:buNone/>
            </a:pPr>
            <a:r>
              <a:rPr lang="en-US"/>
              <a:t>BREAK</a:t>
            </a:r>
            <a:endParaRPr/>
          </a:p>
        </p:txBody>
      </p:sp>
      <p:sp>
        <p:nvSpPr>
          <p:cNvPr id="342" name="Google Shape;342;p16"/>
          <p:cNvSpPr txBox="1"/>
          <p:nvPr>
            <p:ph idx="1" type="body"/>
          </p:nvPr>
        </p:nvSpPr>
        <p:spPr>
          <a:xfrm>
            <a:off x="1629156" y="4682062"/>
            <a:ext cx="8939784" cy="457200"/>
          </a:xfrm>
          <a:prstGeom prst="rect">
            <a:avLst/>
          </a:prstGeom>
          <a:noFill/>
          <a:ln>
            <a:noFill/>
          </a:ln>
        </p:spPr>
        <p:txBody>
          <a:bodyPr anchorCtr="0" anchor="t" bIns="45700" lIns="91425" spcFirstLastPara="1" rIns="91425" wrap="square" tIns="45700">
            <a:normAutofit/>
          </a:bodyPr>
          <a:lstStyle/>
          <a:p>
            <a:pPr indent="0" lvl="0" marL="0" rtl="0" algn="ctr">
              <a:lnSpc>
                <a:spcPct val="110000"/>
              </a:lnSpc>
              <a:spcBef>
                <a:spcPts val="0"/>
              </a:spcBef>
              <a:spcAft>
                <a:spcPts val="0"/>
              </a:spcAft>
              <a:buSzPts val="1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47" name="Shape 347"/>
        <p:cNvGrpSpPr/>
        <p:nvPr/>
      </p:nvGrpSpPr>
      <p:grpSpPr>
        <a:xfrm>
          <a:off x="0" y="0"/>
          <a:ext cx="0" cy="0"/>
          <a:chOff x="0" y="0"/>
          <a:chExt cx="0" cy="0"/>
        </a:xfrm>
      </p:grpSpPr>
      <p:sp>
        <p:nvSpPr>
          <p:cNvPr id="348" name="Google Shape;348;p17"/>
          <p:cNvSpPr/>
          <p:nvPr/>
        </p:nvSpPr>
        <p:spPr>
          <a:xfrm>
            <a:off x="0" y="0"/>
            <a:ext cx="12192000" cy="6858000"/>
          </a:xfrm>
          <a:prstGeom prst="rect">
            <a:avLst/>
          </a:prstGeom>
          <a:solidFill>
            <a:srgbClr val="FEF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9" name="Google Shape;349;p17"/>
          <p:cNvSpPr/>
          <p:nvPr/>
        </p:nvSpPr>
        <p:spPr>
          <a:xfrm>
            <a:off x="1307870" y="1267730"/>
            <a:ext cx="9576262" cy="4307950"/>
          </a:xfrm>
          <a:prstGeom prst="rect">
            <a:avLst/>
          </a:prstGeom>
          <a:solidFill>
            <a:schemeClr val="dk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7"/>
          <p:cNvSpPr/>
          <p:nvPr/>
        </p:nvSpPr>
        <p:spPr>
          <a:xfrm>
            <a:off x="1447801" y="1411615"/>
            <a:ext cx="9296400" cy="4034770"/>
          </a:xfrm>
          <a:prstGeom prst="rect">
            <a:avLst/>
          </a:prstGeom>
          <a:noFill/>
          <a:ln cap="sq" cmpd="sng" w="9525">
            <a:solidFill>
              <a:srgbClr val="FEFEF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7"/>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2" name="Google Shape;352;p17"/>
          <p:cNvGrpSpPr/>
          <p:nvPr/>
        </p:nvGrpSpPr>
        <p:grpSpPr>
          <a:xfrm>
            <a:off x="5250180" y="1267730"/>
            <a:ext cx="1691640" cy="615934"/>
            <a:chOff x="5250180" y="1267730"/>
            <a:chExt cx="1691640" cy="615934"/>
          </a:xfrm>
        </p:grpSpPr>
        <p:cxnSp>
          <p:nvCxnSpPr>
            <p:cNvPr id="353" name="Google Shape;353;p17"/>
            <p:cNvCxnSpPr/>
            <p:nvPr/>
          </p:nvCxnSpPr>
          <p:spPr>
            <a:xfrm>
              <a:off x="5250180" y="1267730"/>
              <a:ext cx="0" cy="612648"/>
            </a:xfrm>
            <a:prstGeom prst="straightConnector1">
              <a:avLst/>
            </a:prstGeom>
            <a:solidFill>
              <a:srgbClr val="FEFEFE"/>
            </a:solidFill>
            <a:ln cap="flat" cmpd="sng" w="9525">
              <a:solidFill>
                <a:srgbClr val="FFFFFF"/>
              </a:solidFill>
              <a:prstDash val="solid"/>
              <a:miter lim="800000"/>
              <a:headEnd len="sm" w="sm" type="none"/>
              <a:tailEnd len="sm" w="sm" type="none"/>
            </a:ln>
          </p:spPr>
        </p:cxnSp>
        <p:cxnSp>
          <p:nvCxnSpPr>
            <p:cNvPr id="354" name="Google Shape;354;p17"/>
            <p:cNvCxnSpPr/>
            <p:nvPr/>
          </p:nvCxnSpPr>
          <p:spPr>
            <a:xfrm>
              <a:off x="6941820" y="1267730"/>
              <a:ext cx="0" cy="612648"/>
            </a:xfrm>
            <a:prstGeom prst="straightConnector1">
              <a:avLst/>
            </a:prstGeom>
            <a:solidFill>
              <a:srgbClr val="FEFEFE"/>
            </a:solidFill>
            <a:ln cap="flat" cmpd="sng" w="9525">
              <a:solidFill>
                <a:srgbClr val="FFFFFF"/>
              </a:solidFill>
              <a:prstDash val="solid"/>
              <a:miter lim="800000"/>
              <a:headEnd len="sm" w="sm" type="none"/>
              <a:tailEnd len="sm" w="sm" type="none"/>
            </a:ln>
          </p:spPr>
        </p:cxnSp>
        <p:cxnSp>
          <p:nvCxnSpPr>
            <p:cNvPr id="355" name="Google Shape;355;p17"/>
            <p:cNvCxnSpPr/>
            <p:nvPr/>
          </p:nvCxnSpPr>
          <p:spPr>
            <a:xfrm>
              <a:off x="5250180" y="1883664"/>
              <a:ext cx="1691640" cy="0"/>
            </a:xfrm>
            <a:prstGeom prst="straightConnector1">
              <a:avLst/>
            </a:prstGeom>
            <a:solidFill>
              <a:srgbClr val="FEFEFE"/>
            </a:solidFill>
            <a:ln cap="flat" cmpd="sng" w="9525">
              <a:solidFill>
                <a:srgbClr val="FFFFFF"/>
              </a:solidFill>
              <a:prstDash val="solid"/>
              <a:miter lim="800000"/>
              <a:headEnd len="sm" w="sm" type="none"/>
              <a:tailEnd len="sm" w="sm" type="none"/>
            </a:ln>
          </p:spPr>
        </p:cxnSp>
      </p:grpSp>
      <p:sp>
        <p:nvSpPr>
          <p:cNvPr id="356" name="Google Shape;356;p17"/>
          <p:cNvSpPr/>
          <p:nvPr/>
        </p:nvSpPr>
        <p:spPr>
          <a:xfrm>
            <a:off x="0" y="0"/>
            <a:ext cx="12192000" cy="68580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57" name="Google Shape;357;p17"/>
          <p:cNvSpPr/>
          <p:nvPr/>
        </p:nvSpPr>
        <p:spPr>
          <a:xfrm>
            <a:off x="632108" y="610955"/>
            <a:ext cx="10927784" cy="5636090"/>
          </a:xfrm>
          <a:prstGeom prst="rect">
            <a:avLst/>
          </a:prstGeom>
          <a:solidFill>
            <a:srgbClr val="FFFFFF"/>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7"/>
          <p:cNvSpPr/>
          <p:nvPr/>
        </p:nvSpPr>
        <p:spPr>
          <a:xfrm>
            <a:off x="797052" y="777240"/>
            <a:ext cx="10597896" cy="5303520"/>
          </a:xfrm>
          <a:prstGeom prst="rect">
            <a:avLst/>
          </a:prstGeom>
          <a:solidFill>
            <a:srgbClr val="262626"/>
          </a:solidFill>
          <a:ln cap="sq"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7"/>
          <p:cNvSpPr txBox="1"/>
          <p:nvPr>
            <p:ph type="title"/>
          </p:nvPr>
        </p:nvSpPr>
        <p:spPr>
          <a:xfrm>
            <a:off x="1263520" y="1272800"/>
            <a:ext cx="6544620" cy="431240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EFEFE"/>
              </a:buClr>
              <a:buSzPts val="3600"/>
              <a:buFont typeface="Century Schoolbook"/>
              <a:buNone/>
            </a:pPr>
            <a:r>
              <a:rPr lang="en-US" sz="3600"/>
              <a:t>UNDERSTAND ITS IMPORTANCE IN THE ROLE OF FIELD EDUCATION AND DEVELOPING EMERGING SOCIAL WORKERS</a:t>
            </a:r>
            <a:endParaRPr sz="3600"/>
          </a:p>
          <a:p>
            <a:pPr indent="0" lvl="0" marL="0" rtl="0" algn="r">
              <a:lnSpc>
                <a:spcPct val="83000"/>
              </a:lnSpc>
              <a:spcBef>
                <a:spcPts val="0"/>
              </a:spcBef>
              <a:spcAft>
                <a:spcPts val="0"/>
              </a:spcAft>
              <a:buClr>
                <a:srgbClr val="FEFEFE"/>
              </a:buClr>
              <a:buSzPts val="6300"/>
              <a:buFont typeface="Century Schoolbook"/>
              <a:buNone/>
            </a:pPr>
            <a:r>
              <a:t/>
            </a:r>
            <a:endParaRPr sz="6300">
              <a:solidFill>
                <a:schemeClr val="lt1"/>
              </a:solidFill>
            </a:endParaRPr>
          </a:p>
        </p:txBody>
      </p:sp>
      <p:sp>
        <p:nvSpPr>
          <p:cNvPr id="360" name="Google Shape;360;p17"/>
          <p:cNvSpPr txBox="1"/>
          <p:nvPr>
            <p:ph idx="1" type="body"/>
          </p:nvPr>
        </p:nvSpPr>
        <p:spPr>
          <a:xfrm>
            <a:off x="8473440" y="1272800"/>
            <a:ext cx="2481307" cy="4312402"/>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800"/>
              <a:buNone/>
            </a:pPr>
            <a:r>
              <a:rPr lang="en-US" sz="2800"/>
              <a:t>Objective #2</a:t>
            </a:r>
            <a:endParaRPr/>
          </a:p>
        </p:txBody>
      </p:sp>
      <p:cxnSp>
        <p:nvCxnSpPr>
          <p:cNvPr id="361" name="Google Shape;361;p17"/>
          <p:cNvCxnSpPr/>
          <p:nvPr/>
        </p:nvCxnSpPr>
        <p:spPr>
          <a:xfrm>
            <a:off x="8129872" y="2057401"/>
            <a:ext cx="0" cy="2743200"/>
          </a:xfrm>
          <a:prstGeom prst="straightConnector1">
            <a:avLst/>
          </a:prstGeom>
          <a:noFill/>
          <a:ln cap="flat" cmpd="sng" w="12700">
            <a:solidFill>
              <a:srgbClr val="FEFEFE"/>
            </a:solidFill>
            <a:prstDash val="solid"/>
            <a:round/>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66" name="Shape 366"/>
        <p:cNvGrpSpPr/>
        <p:nvPr/>
      </p:nvGrpSpPr>
      <p:grpSpPr>
        <a:xfrm>
          <a:off x="0" y="0"/>
          <a:ext cx="0" cy="0"/>
          <a:chOff x="0" y="0"/>
          <a:chExt cx="0" cy="0"/>
        </a:xfrm>
      </p:grpSpPr>
      <p:sp>
        <p:nvSpPr>
          <p:cNvPr id="367" name="Google Shape;367;p18"/>
          <p:cNvSpPr/>
          <p:nvPr/>
        </p:nvSpPr>
        <p:spPr>
          <a:xfrm>
            <a:off x="0" y="0"/>
            <a:ext cx="12192000" cy="6858000"/>
          </a:xfrm>
          <a:prstGeom prst="rect">
            <a:avLst/>
          </a:prstGeom>
          <a:solidFill>
            <a:srgbClr val="FEF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8" name="Google Shape;368;p18"/>
          <p:cNvSpPr/>
          <p:nvPr/>
        </p:nvSpPr>
        <p:spPr>
          <a:xfrm>
            <a:off x="1307870" y="1267730"/>
            <a:ext cx="9576262" cy="4307950"/>
          </a:xfrm>
          <a:prstGeom prst="rect">
            <a:avLst/>
          </a:prstGeom>
          <a:solidFill>
            <a:schemeClr val="dk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8"/>
          <p:cNvSpPr/>
          <p:nvPr/>
        </p:nvSpPr>
        <p:spPr>
          <a:xfrm>
            <a:off x="1447801" y="1411615"/>
            <a:ext cx="9296400" cy="4034770"/>
          </a:xfrm>
          <a:prstGeom prst="rect">
            <a:avLst/>
          </a:prstGeom>
          <a:noFill/>
          <a:ln cap="sq" cmpd="sng" w="9525">
            <a:solidFill>
              <a:srgbClr val="FEFEF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8"/>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1" name="Google Shape;371;p18"/>
          <p:cNvGrpSpPr/>
          <p:nvPr/>
        </p:nvGrpSpPr>
        <p:grpSpPr>
          <a:xfrm>
            <a:off x="5250180" y="1267730"/>
            <a:ext cx="1691640" cy="615934"/>
            <a:chOff x="5250180" y="1267730"/>
            <a:chExt cx="1691640" cy="615934"/>
          </a:xfrm>
        </p:grpSpPr>
        <p:cxnSp>
          <p:nvCxnSpPr>
            <p:cNvPr id="372" name="Google Shape;372;p18"/>
            <p:cNvCxnSpPr/>
            <p:nvPr/>
          </p:nvCxnSpPr>
          <p:spPr>
            <a:xfrm>
              <a:off x="5250180" y="1267730"/>
              <a:ext cx="0" cy="612648"/>
            </a:xfrm>
            <a:prstGeom prst="straightConnector1">
              <a:avLst/>
            </a:prstGeom>
            <a:solidFill>
              <a:srgbClr val="FEFEFE"/>
            </a:solidFill>
            <a:ln cap="flat" cmpd="sng" w="9525">
              <a:solidFill>
                <a:srgbClr val="FFFFFF"/>
              </a:solidFill>
              <a:prstDash val="solid"/>
              <a:miter lim="800000"/>
              <a:headEnd len="sm" w="sm" type="none"/>
              <a:tailEnd len="sm" w="sm" type="none"/>
            </a:ln>
          </p:spPr>
        </p:cxnSp>
        <p:cxnSp>
          <p:nvCxnSpPr>
            <p:cNvPr id="373" name="Google Shape;373;p18"/>
            <p:cNvCxnSpPr/>
            <p:nvPr/>
          </p:nvCxnSpPr>
          <p:spPr>
            <a:xfrm>
              <a:off x="6941820" y="1267730"/>
              <a:ext cx="0" cy="612648"/>
            </a:xfrm>
            <a:prstGeom prst="straightConnector1">
              <a:avLst/>
            </a:prstGeom>
            <a:solidFill>
              <a:srgbClr val="FEFEFE"/>
            </a:solidFill>
            <a:ln cap="flat" cmpd="sng" w="9525">
              <a:solidFill>
                <a:srgbClr val="FFFFFF"/>
              </a:solidFill>
              <a:prstDash val="solid"/>
              <a:miter lim="800000"/>
              <a:headEnd len="sm" w="sm" type="none"/>
              <a:tailEnd len="sm" w="sm" type="none"/>
            </a:ln>
          </p:spPr>
        </p:cxnSp>
        <p:cxnSp>
          <p:nvCxnSpPr>
            <p:cNvPr id="374" name="Google Shape;374;p18"/>
            <p:cNvCxnSpPr/>
            <p:nvPr/>
          </p:nvCxnSpPr>
          <p:spPr>
            <a:xfrm>
              <a:off x="5250180" y="1883664"/>
              <a:ext cx="1691640" cy="0"/>
            </a:xfrm>
            <a:prstGeom prst="straightConnector1">
              <a:avLst/>
            </a:prstGeom>
            <a:solidFill>
              <a:srgbClr val="FEFEFE"/>
            </a:solidFill>
            <a:ln cap="flat" cmpd="sng" w="9525">
              <a:solidFill>
                <a:srgbClr val="FFFFFF"/>
              </a:solidFill>
              <a:prstDash val="solid"/>
              <a:miter lim="800000"/>
              <a:headEnd len="sm" w="sm" type="none"/>
              <a:tailEnd len="sm" w="sm" type="none"/>
            </a:ln>
          </p:spPr>
        </p:cxnSp>
      </p:grpSp>
      <p:sp>
        <p:nvSpPr>
          <p:cNvPr id="375" name="Google Shape;375;p18"/>
          <p:cNvSpPr/>
          <p:nvPr/>
        </p:nvSpPr>
        <p:spPr>
          <a:xfrm>
            <a:off x="0" y="0"/>
            <a:ext cx="12192000" cy="6858000"/>
          </a:xfrm>
          <a:prstGeom prst="rect">
            <a:avLst/>
          </a:prstGeom>
          <a:solidFill>
            <a:srgbClr val="FEF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6" name="Google Shape;376;p18"/>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pic>
        <p:nvPicPr>
          <p:cNvPr descr="Plant growing in a concrete crack" id="377" name="Google Shape;377;p18"/>
          <p:cNvPicPr preferRelativeResize="0"/>
          <p:nvPr/>
        </p:nvPicPr>
        <p:blipFill rotWithShape="1">
          <a:blip r:embed="rId3">
            <a:alphaModFix/>
          </a:blip>
          <a:srcRect b="0" l="0" r="0" t="15730"/>
          <a:stretch/>
        </p:blipFill>
        <p:spPr>
          <a:xfrm>
            <a:off x="20" y="10"/>
            <a:ext cx="12191980" cy="6857990"/>
          </a:xfrm>
          <a:prstGeom prst="rect">
            <a:avLst/>
          </a:prstGeom>
          <a:noFill/>
          <a:ln>
            <a:noFill/>
          </a:ln>
        </p:spPr>
      </p:pic>
      <p:sp>
        <p:nvSpPr>
          <p:cNvPr id="378" name="Google Shape;378;p18"/>
          <p:cNvSpPr/>
          <p:nvPr/>
        </p:nvSpPr>
        <p:spPr>
          <a:xfrm>
            <a:off x="1307869" y="1267730"/>
            <a:ext cx="9576262" cy="4307950"/>
          </a:xfrm>
          <a:prstGeom prst="rect">
            <a:avLst/>
          </a:prstGeom>
          <a:solidFill>
            <a:schemeClr val="dk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9" name="Google Shape;379;p18"/>
          <p:cNvSpPr/>
          <p:nvPr/>
        </p:nvSpPr>
        <p:spPr>
          <a:xfrm>
            <a:off x="1307868" y="1267730"/>
            <a:ext cx="9576262" cy="4307950"/>
          </a:xfrm>
          <a:prstGeom prst="rect">
            <a:avLst/>
          </a:prstGeom>
          <a:solidFill>
            <a:srgbClr val="BB9B82">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80" name="Google Shape;380;p18"/>
          <p:cNvSpPr/>
          <p:nvPr/>
        </p:nvSpPr>
        <p:spPr>
          <a:xfrm>
            <a:off x="1307870" y="1267730"/>
            <a:ext cx="9576262" cy="4307950"/>
          </a:xfrm>
          <a:prstGeom prst="rect">
            <a:avLst/>
          </a:prstGeom>
          <a:noFill/>
          <a:ln cap="sq" cmpd="sng" w="9525">
            <a:solidFill>
              <a:srgbClr val="FEFEF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8"/>
          <p:cNvSpPr txBox="1"/>
          <p:nvPr>
            <p:ph type="title"/>
          </p:nvPr>
        </p:nvSpPr>
        <p:spPr>
          <a:xfrm>
            <a:off x="1769532" y="2091263"/>
            <a:ext cx="8652938" cy="2461504"/>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rgbClr val="FEFEFE"/>
              </a:buClr>
              <a:buSzPts val="6800"/>
              <a:buFont typeface="Century Schoolbook"/>
              <a:buNone/>
            </a:pPr>
            <a:r>
              <a:rPr lang="en-US"/>
              <a:t>SURVIVE TO THRIVE</a:t>
            </a:r>
            <a:endParaRPr/>
          </a:p>
        </p:txBody>
      </p:sp>
      <p:sp>
        <p:nvSpPr>
          <p:cNvPr id="382" name="Google Shape;382;p18"/>
          <p:cNvSpPr txBox="1"/>
          <p:nvPr>
            <p:ph idx="1" type="body"/>
          </p:nvPr>
        </p:nvSpPr>
        <p:spPr>
          <a:xfrm>
            <a:off x="1769532" y="4623127"/>
            <a:ext cx="8655200" cy="457201"/>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800"/>
              <a:buNone/>
            </a:pPr>
            <a:r>
              <a:t/>
            </a:r>
            <a:endParaRPr>
              <a:solidFill>
                <a:schemeClr val="lt1"/>
              </a:solidFill>
            </a:endParaRPr>
          </a:p>
        </p:txBody>
      </p:sp>
      <p:sp>
        <p:nvSpPr>
          <p:cNvPr id="383" name="Google Shape;383;p18"/>
          <p:cNvSpPr/>
          <p:nvPr/>
        </p:nvSpPr>
        <p:spPr>
          <a:xfrm>
            <a:off x="1447801" y="1411615"/>
            <a:ext cx="9296400" cy="4034770"/>
          </a:xfrm>
          <a:prstGeom prst="rect">
            <a:avLst/>
          </a:prstGeom>
          <a:noFill/>
          <a:ln cap="sq" cmpd="sng" w="9525">
            <a:solidFill>
              <a:srgbClr val="FEFEFE">
                <a:alpha val="8000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60000" ty="0" sy="60000"/>
        </a:blipFill>
      </p:bgPr>
    </p:bg>
    <p:spTree>
      <p:nvGrpSpPr>
        <p:cNvPr id="388" name="Shape 388"/>
        <p:cNvGrpSpPr/>
        <p:nvPr/>
      </p:nvGrpSpPr>
      <p:grpSpPr>
        <a:xfrm>
          <a:off x="0" y="0"/>
          <a:ext cx="0" cy="0"/>
          <a:chOff x="0" y="0"/>
          <a:chExt cx="0" cy="0"/>
        </a:xfrm>
      </p:grpSpPr>
      <p:sp>
        <p:nvSpPr>
          <p:cNvPr id="389" name="Google Shape;389;p19"/>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0" name="Google Shape;390;p19"/>
          <p:cNvSpPr/>
          <p:nvPr/>
        </p:nvSpPr>
        <p:spPr>
          <a:xfrm>
            <a:off x="1307870" y="1267730"/>
            <a:ext cx="9576262" cy="4307950"/>
          </a:xfrm>
          <a:prstGeom prst="rect">
            <a:avLst/>
          </a:prstGeom>
          <a:blipFill rotWithShape="1">
            <a:blip r:embed="rId3">
              <a:alphaModFix/>
            </a:blip>
            <a:tile algn="tl" flip="none" tx="0" sx="60000" ty="0" sy="60000"/>
          </a:blip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9"/>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9"/>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3" name="Google Shape;393;p19"/>
          <p:cNvGrpSpPr/>
          <p:nvPr/>
        </p:nvGrpSpPr>
        <p:grpSpPr>
          <a:xfrm>
            <a:off x="5250180" y="1267730"/>
            <a:ext cx="1691640" cy="615934"/>
            <a:chOff x="5250180" y="1267730"/>
            <a:chExt cx="1691640" cy="615934"/>
          </a:xfrm>
        </p:grpSpPr>
        <p:cxnSp>
          <p:nvCxnSpPr>
            <p:cNvPr id="394" name="Google Shape;394;p19"/>
            <p:cNvCxnSpPr/>
            <p:nvPr/>
          </p:nvCxnSpPr>
          <p:spPr>
            <a:xfrm>
              <a:off x="525018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395" name="Google Shape;395;p19"/>
            <p:cNvCxnSpPr/>
            <p:nvPr/>
          </p:nvCxnSpPr>
          <p:spPr>
            <a:xfrm>
              <a:off x="694182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396" name="Google Shape;396;p19"/>
            <p:cNvCxnSpPr/>
            <p:nvPr/>
          </p:nvCxnSpPr>
          <p:spPr>
            <a:xfrm>
              <a:off x="5250180" y="1883664"/>
              <a:ext cx="169164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grpSp>
      <p:sp>
        <p:nvSpPr>
          <p:cNvPr id="397" name="Google Shape;397;p19"/>
          <p:cNvSpPr/>
          <p:nvPr/>
        </p:nvSpPr>
        <p:spPr>
          <a:xfrm>
            <a:off x="0" y="0"/>
            <a:ext cx="12192000" cy="6858000"/>
          </a:xfrm>
          <a:prstGeom prst="rect">
            <a:avLst/>
          </a:prstGeom>
          <a:blipFill rotWithShape="1">
            <a:blip r:embed="rId3">
              <a:alphaModFix/>
            </a:blip>
            <a:tile algn="tl" flip="none" tx="0" sx="60000" ty="0" sy="6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98" name="Google Shape;398;p19"/>
          <p:cNvSpPr/>
          <p:nvPr/>
        </p:nvSpPr>
        <p:spPr>
          <a:xfrm>
            <a:off x="453190" y="457200"/>
            <a:ext cx="11281609" cy="5943603"/>
          </a:xfrm>
          <a:prstGeom prst="rect">
            <a:avLst/>
          </a:prstGeom>
          <a:solidFill>
            <a:srgbClr val="FFFFFF"/>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9"/>
          <p:cNvSpPr/>
          <p:nvPr/>
        </p:nvSpPr>
        <p:spPr>
          <a:xfrm>
            <a:off x="616738" y="621793"/>
            <a:ext cx="10954512" cy="5614416"/>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9"/>
          <p:cNvSpPr txBox="1"/>
          <p:nvPr>
            <p:ph type="title"/>
          </p:nvPr>
        </p:nvSpPr>
        <p:spPr>
          <a:xfrm>
            <a:off x="1209040" y="1754659"/>
            <a:ext cx="9860547" cy="3005463"/>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rgbClr val="FFFFFF"/>
              </a:buClr>
              <a:buSzPts val="6800"/>
              <a:buFont typeface="Century Schoolbook"/>
              <a:buNone/>
            </a:pPr>
            <a:r>
              <a:rPr lang="en-US">
                <a:solidFill>
                  <a:srgbClr val="FFFFFF"/>
                </a:solidFill>
              </a:rPr>
              <a:t>PADLET ACTIVITY </a:t>
            </a:r>
            <a:endParaRPr/>
          </a:p>
        </p:txBody>
      </p:sp>
      <p:sp>
        <p:nvSpPr>
          <p:cNvPr id="401" name="Google Shape;401;p19"/>
          <p:cNvSpPr txBox="1"/>
          <p:nvPr>
            <p:ph idx="1" type="body"/>
          </p:nvPr>
        </p:nvSpPr>
        <p:spPr>
          <a:xfrm>
            <a:off x="1209039" y="4128411"/>
            <a:ext cx="9860547" cy="1475871"/>
          </a:xfrm>
          <a:prstGeom prst="rect">
            <a:avLst/>
          </a:prstGeom>
          <a:noFill/>
          <a:ln>
            <a:noFill/>
          </a:ln>
        </p:spPr>
        <p:txBody>
          <a:bodyPr anchorCtr="0" anchor="t" bIns="45700" lIns="91425" spcFirstLastPara="1" rIns="91425" wrap="square" tIns="45700">
            <a:noAutofit/>
          </a:bodyPr>
          <a:lstStyle/>
          <a:p>
            <a:pPr indent="0" lvl="1" marL="457200" rtl="0" algn="ctr">
              <a:lnSpc>
                <a:spcPct val="110000"/>
              </a:lnSpc>
              <a:spcBef>
                <a:spcPts val="0"/>
              </a:spcBef>
              <a:spcAft>
                <a:spcPts val="0"/>
              </a:spcAft>
              <a:buSzPts val="2800"/>
              <a:buNone/>
            </a:pPr>
            <a:r>
              <a:t/>
            </a:r>
            <a:endParaRPr sz="2800">
              <a:solidFill>
                <a:schemeClr val="lt1"/>
              </a:solidFill>
            </a:endParaRPr>
          </a:p>
          <a:p>
            <a:pPr indent="0" lvl="0" marL="0" rtl="0" algn="ctr">
              <a:lnSpc>
                <a:spcPct val="100000"/>
              </a:lnSpc>
              <a:spcBef>
                <a:spcPts val="0"/>
              </a:spcBef>
              <a:spcAft>
                <a:spcPts val="0"/>
              </a:spcAft>
              <a:buSzPts val="1800"/>
              <a:buNone/>
            </a:pPr>
            <a:r>
              <a:t/>
            </a:r>
            <a:endParaRPr>
              <a:solidFill>
                <a:srgbClr val="FFFFFF"/>
              </a:solidFill>
            </a:endParaRPr>
          </a:p>
        </p:txBody>
      </p:sp>
      <p:sp>
        <p:nvSpPr>
          <p:cNvPr id="402" name="Google Shape;402;p19"/>
          <p:cNvSpPr/>
          <p:nvPr/>
        </p:nvSpPr>
        <p:spPr>
          <a:xfrm>
            <a:off x="5135880" y="446824"/>
            <a:ext cx="1920240" cy="73152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3" name="Google Shape;403;p19"/>
          <p:cNvCxnSpPr/>
          <p:nvPr/>
        </p:nvCxnSpPr>
        <p:spPr>
          <a:xfrm>
            <a:off x="5250180" y="455369"/>
            <a:ext cx="0" cy="640080"/>
          </a:xfrm>
          <a:prstGeom prst="straightConnector1">
            <a:avLst/>
          </a:prstGeom>
          <a:solidFill>
            <a:srgbClr val="262626"/>
          </a:solidFill>
          <a:ln cap="flat" cmpd="sng" w="9525">
            <a:solidFill>
              <a:srgbClr val="000000"/>
            </a:solidFill>
            <a:prstDash val="solid"/>
            <a:miter lim="800000"/>
            <a:headEnd len="sm" w="sm" type="none"/>
            <a:tailEnd len="sm" w="sm" type="none"/>
          </a:ln>
        </p:spPr>
      </p:cxnSp>
      <p:cxnSp>
        <p:nvCxnSpPr>
          <p:cNvPr id="404" name="Google Shape;404;p19"/>
          <p:cNvCxnSpPr/>
          <p:nvPr/>
        </p:nvCxnSpPr>
        <p:spPr>
          <a:xfrm>
            <a:off x="6941820" y="455369"/>
            <a:ext cx="0" cy="640080"/>
          </a:xfrm>
          <a:prstGeom prst="straightConnector1">
            <a:avLst/>
          </a:prstGeom>
          <a:solidFill>
            <a:srgbClr val="262626"/>
          </a:solidFill>
          <a:ln cap="flat" cmpd="sng" w="9525">
            <a:solidFill>
              <a:srgbClr val="000000"/>
            </a:solidFill>
            <a:prstDash val="solid"/>
            <a:miter lim="800000"/>
            <a:headEnd len="sm" w="sm" type="none"/>
            <a:tailEnd len="sm" w="sm" type="none"/>
          </a:ln>
        </p:spPr>
      </p:cxnSp>
      <p:cxnSp>
        <p:nvCxnSpPr>
          <p:cNvPr id="405" name="Google Shape;405;p19"/>
          <p:cNvCxnSpPr/>
          <p:nvPr/>
        </p:nvCxnSpPr>
        <p:spPr>
          <a:xfrm>
            <a:off x="5250180" y="1100664"/>
            <a:ext cx="1691640" cy="0"/>
          </a:xfrm>
          <a:prstGeom prst="straightConnector1">
            <a:avLst/>
          </a:prstGeom>
          <a:solidFill>
            <a:srgbClr val="262626"/>
          </a:solidFill>
          <a:ln cap="flat" cmpd="sng" w="9525">
            <a:solidFill>
              <a:srgbClr val="000000"/>
            </a:solidFill>
            <a:prstDash val="solid"/>
            <a:miter lim="800000"/>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sp>
        <p:nvSpPr>
          <p:cNvPr id="151" name="Google Shape;151;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152" name="Google Shape;152;p2"/>
          <p:cNvSpPr/>
          <p:nvPr/>
        </p:nvSpPr>
        <p:spPr>
          <a:xfrm>
            <a:off x="473982" y="488542"/>
            <a:ext cx="11244036" cy="588091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cxnSp>
        <p:nvCxnSpPr>
          <p:cNvPr id="153" name="Google Shape;153;p2"/>
          <p:cNvCxnSpPr/>
          <p:nvPr/>
        </p:nvCxnSpPr>
        <p:spPr>
          <a:xfrm>
            <a:off x="4684442" y="2057401"/>
            <a:ext cx="0" cy="2743200"/>
          </a:xfrm>
          <a:prstGeom prst="straightConnector1">
            <a:avLst/>
          </a:prstGeom>
          <a:noFill/>
          <a:ln cap="flat" cmpd="sng" w="15875">
            <a:solidFill>
              <a:srgbClr val="FFFFFF"/>
            </a:solidFill>
            <a:prstDash val="solid"/>
            <a:round/>
            <a:headEnd len="sm" w="sm" type="none"/>
            <a:tailEnd len="sm" w="sm" type="none"/>
          </a:ln>
        </p:spPr>
      </p:cxnSp>
      <p:sp>
        <p:nvSpPr>
          <p:cNvPr id="154" name="Google Shape;154;p2"/>
          <p:cNvSpPr/>
          <p:nvPr/>
        </p:nvSpPr>
        <p:spPr>
          <a:xfrm>
            <a:off x="669036" y="685800"/>
            <a:ext cx="10853928" cy="5486400"/>
          </a:xfrm>
          <a:prstGeom prst="rect">
            <a:avLst/>
          </a:prstGeom>
          <a:noFill/>
          <a:ln cap="sq" cmpd="sng" w="9525">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
          <p:cNvSpPr txBox="1"/>
          <p:nvPr>
            <p:ph type="title"/>
          </p:nvPr>
        </p:nvSpPr>
        <p:spPr>
          <a:xfrm>
            <a:off x="866440" y="1000370"/>
            <a:ext cx="3462079" cy="4857262"/>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FFFFFF"/>
              </a:buClr>
              <a:buSzPts val="3100"/>
              <a:buFont typeface="Century Schoolbook"/>
              <a:buNone/>
            </a:pPr>
            <a:r>
              <a:rPr lang="en-US" sz="3100" cap="none">
                <a:solidFill>
                  <a:srgbClr val="FFFFFF"/>
                </a:solidFill>
              </a:rPr>
              <a:t>GROUP AGREEMENTS</a:t>
            </a:r>
            <a:endParaRPr/>
          </a:p>
        </p:txBody>
      </p:sp>
      <p:sp>
        <p:nvSpPr>
          <p:cNvPr id="156" name="Google Shape;156;p2"/>
          <p:cNvSpPr txBox="1"/>
          <p:nvPr>
            <p:ph idx="1" type="body"/>
          </p:nvPr>
        </p:nvSpPr>
        <p:spPr>
          <a:xfrm>
            <a:off x="4963691" y="1000370"/>
            <a:ext cx="6212310" cy="4857262"/>
          </a:xfrm>
          <a:prstGeom prst="rect">
            <a:avLst/>
          </a:prstGeom>
          <a:noFill/>
          <a:ln>
            <a:noFill/>
          </a:ln>
        </p:spPr>
        <p:txBody>
          <a:bodyPr anchorCtr="0" anchor="ctr" bIns="45700" lIns="91425" spcFirstLastPara="1" rIns="91425" wrap="square" tIns="45700">
            <a:normAutofit/>
          </a:bodyPr>
          <a:lstStyle/>
          <a:p>
            <a:pPr indent="-182880" lvl="0" marL="182880" rtl="0" algn="l">
              <a:lnSpc>
                <a:spcPct val="110000"/>
              </a:lnSpc>
              <a:spcBef>
                <a:spcPts val="0"/>
              </a:spcBef>
              <a:spcAft>
                <a:spcPts val="0"/>
              </a:spcAft>
              <a:buSzPts val="2000"/>
              <a:buChar char="◦"/>
            </a:pPr>
            <a:r>
              <a:rPr i="1" lang="en-US" sz="2000"/>
              <a:t>Break-out Rooms: Camera on, Microphone on </a:t>
            </a:r>
            <a:endParaRPr/>
          </a:p>
          <a:p>
            <a:pPr indent="-182880" lvl="0" marL="182880" rtl="0" algn="l">
              <a:lnSpc>
                <a:spcPct val="110000"/>
              </a:lnSpc>
              <a:spcBef>
                <a:spcPts val="900"/>
              </a:spcBef>
              <a:spcAft>
                <a:spcPts val="0"/>
              </a:spcAft>
              <a:buClr>
                <a:srgbClr val="262626"/>
              </a:buClr>
              <a:buSzPts val="2000"/>
              <a:buChar char="◦"/>
            </a:pPr>
            <a:r>
              <a:rPr i="1" lang="en-US" sz="2000"/>
              <a:t>Maintain participant privacy. </a:t>
            </a:r>
            <a:endParaRPr/>
          </a:p>
          <a:p>
            <a:pPr indent="-182880" lvl="0" marL="182880" rtl="0" algn="l">
              <a:lnSpc>
                <a:spcPct val="110000"/>
              </a:lnSpc>
              <a:spcBef>
                <a:spcPts val="900"/>
              </a:spcBef>
              <a:spcAft>
                <a:spcPts val="0"/>
              </a:spcAft>
              <a:buClr>
                <a:srgbClr val="262626"/>
              </a:buClr>
              <a:buSzPts val="2000"/>
              <a:buChar char="◦"/>
            </a:pPr>
            <a:r>
              <a:rPr i="1" lang="en-US" sz="2000">
                <a:solidFill>
                  <a:srgbClr val="000000"/>
                </a:solidFill>
              </a:rPr>
              <a:t>Be mindful of your airtime. </a:t>
            </a:r>
            <a:endParaRPr/>
          </a:p>
          <a:p>
            <a:pPr indent="-182880" lvl="0" marL="182880" rtl="0" algn="l">
              <a:lnSpc>
                <a:spcPct val="110000"/>
              </a:lnSpc>
              <a:spcBef>
                <a:spcPts val="900"/>
              </a:spcBef>
              <a:spcAft>
                <a:spcPts val="0"/>
              </a:spcAft>
              <a:buClr>
                <a:srgbClr val="262626"/>
              </a:buClr>
              <a:buSzPts val="2000"/>
              <a:buChar char="◦"/>
            </a:pPr>
            <a:r>
              <a:rPr i="1" lang="en-US" sz="2000">
                <a:solidFill>
                  <a:srgbClr val="000000"/>
                </a:solidFill>
              </a:rPr>
              <a:t>Other Agreements? </a:t>
            </a:r>
            <a:endParaRPr/>
          </a:p>
          <a:p>
            <a:pPr indent="0" lvl="0" marL="0" rtl="0" algn="l">
              <a:lnSpc>
                <a:spcPct val="110000"/>
              </a:lnSpc>
              <a:spcBef>
                <a:spcPts val="0"/>
              </a:spcBef>
              <a:spcAft>
                <a:spcPts val="0"/>
              </a:spcAft>
              <a:buSzPts val="2000"/>
              <a:buNone/>
            </a:pPr>
            <a:r>
              <a:t/>
            </a:r>
            <a:endParaRPr sz="2000">
              <a:solidFill>
                <a:srgbClr val="FFFFFF"/>
              </a:solidFill>
            </a:endParaRPr>
          </a:p>
          <a:p>
            <a:pPr indent="0" lvl="0" marL="0" rtl="0" algn="l">
              <a:lnSpc>
                <a:spcPct val="110000"/>
              </a:lnSpc>
              <a:spcBef>
                <a:spcPts val="600"/>
              </a:spcBef>
              <a:spcAft>
                <a:spcPts val="0"/>
              </a:spcAft>
              <a:buSzPts val="2000"/>
              <a:buNone/>
            </a:pPr>
            <a:r>
              <a:t/>
            </a:r>
            <a:endParaRPr sz="20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0" name="Shape 410"/>
        <p:cNvGrpSpPr/>
        <p:nvPr/>
      </p:nvGrpSpPr>
      <p:grpSpPr>
        <a:xfrm>
          <a:off x="0" y="0"/>
          <a:ext cx="0" cy="0"/>
          <a:chOff x="0" y="0"/>
          <a:chExt cx="0" cy="0"/>
        </a:xfrm>
      </p:grpSpPr>
      <p:sp>
        <p:nvSpPr>
          <p:cNvPr id="411" name="Google Shape;411;p20"/>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12" name="Google Shape;412;p20"/>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0"/>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0"/>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5" name="Google Shape;415;p20"/>
          <p:cNvGrpSpPr/>
          <p:nvPr/>
        </p:nvGrpSpPr>
        <p:grpSpPr>
          <a:xfrm>
            <a:off x="5250180" y="1267730"/>
            <a:ext cx="1691640" cy="615934"/>
            <a:chOff x="5250180" y="1267730"/>
            <a:chExt cx="1691640" cy="615934"/>
          </a:xfrm>
        </p:grpSpPr>
        <p:cxnSp>
          <p:nvCxnSpPr>
            <p:cNvPr id="416" name="Google Shape;416;p20"/>
            <p:cNvCxnSpPr/>
            <p:nvPr/>
          </p:nvCxnSpPr>
          <p:spPr>
            <a:xfrm>
              <a:off x="525018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417" name="Google Shape;417;p20"/>
            <p:cNvCxnSpPr/>
            <p:nvPr/>
          </p:nvCxnSpPr>
          <p:spPr>
            <a:xfrm>
              <a:off x="694182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418" name="Google Shape;418;p20"/>
            <p:cNvCxnSpPr/>
            <p:nvPr/>
          </p:nvCxnSpPr>
          <p:spPr>
            <a:xfrm>
              <a:off x="5250180" y="1883664"/>
              <a:ext cx="169164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grpSp>
      <p:sp>
        <p:nvSpPr>
          <p:cNvPr id="419" name="Google Shape;419;p20"/>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20" name="Google Shape;420;p20"/>
          <p:cNvSpPr/>
          <p:nvPr/>
        </p:nvSpPr>
        <p:spPr>
          <a:xfrm>
            <a:off x="643337" y="643464"/>
            <a:ext cx="10912338" cy="5571072"/>
          </a:xfrm>
          <a:prstGeom prst="rect">
            <a:avLst/>
          </a:prstGeom>
          <a:solidFill>
            <a:srgbClr val="FFFFFF"/>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0"/>
          <p:cNvSpPr/>
          <p:nvPr/>
        </p:nvSpPr>
        <p:spPr>
          <a:xfrm>
            <a:off x="809702" y="809244"/>
            <a:ext cx="10579608" cy="5239512"/>
          </a:xfrm>
          <a:prstGeom prst="rect">
            <a:avLst/>
          </a:prstGeom>
          <a:solidFill>
            <a:schemeClr val="lt1"/>
          </a:solid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0"/>
          <p:cNvSpPr txBox="1"/>
          <p:nvPr>
            <p:ph type="title"/>
          </p:nvPr>
        </p:nvSpPr>
        <p:spPr>
          <a:xfrm>
            <a:off x="1306286" y="1446715"/>
            <a:ext cx="9637485" cy="3299335"/>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rgbClr val="262626"/>
              </a:buClr>
              <a:buSzPts val="6800"/>
              <a:buFont typeface="Century Schoolbook"/>
              <a:buNone/>
            </a:pPr>
            <a:r>
              <a:rPr lang="en-US"/>
              <a:t>MASLOW'S HIERARCHY IN FIELD</a:t>
            </a:r>
            <a:endParaRPr/>
          </a:p>
        </p:txBody>
      </p:sp>
      <p:sp>
        <p:nvSpPr>
          <p:cNvPr id="423" name="Google Shape;423;p20"/>
          <p:cNvSpPr txBox="1"/>
          <p:nvPr>
            <p:ph idx="1" type="body"/>
          </p:nvPr>
        </p:nvSpPr>
        <p:spPr>
          <a:xfrm>
            <a:off x="1306286" y="4842627"/>
            <a:ext cx="9637485" cy="729223"/>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800"/>
              <a:buNone/>
            </a:pPr>
            <a:r>
              <a:t/>
            </a:r>
            <a:endParaRPr/>
          </a:p>
        </p:txBody>
      </p:sp>
      <p:sp>
        <p:nvSpPr>
          <p:cNvPr id="424" name="Google Shape;424;p20"/>
          <p:cNvSpPr/>
          <p:nvPr/>
        </p:nvSpPr>
        <p:spPr>
          <a:xfrm>
            <a:off x="5135880" y="640856"/>
            <a:ext cx="1920240" cy="73152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5" name="Google Shape;425;p20"/>
          <p:cNvCxnSpPr/>
          <p:nvPr/>
        </p:nvCxnSpPr>
        <p:spPr>
          <a:xfrm>
            <a:off x="5250180" y="640855"/>
            <a:ext cx="0" cy="640080"/>
          </a:xfrm>
          <a:prstGeom prst="straightConnector1">
            <a:avLst/>
          </a:prstGeom>
          <a:solidFill>
            <a:srgbClr val="262626"/>
          </a:solidFill>
          <a:ln cap="flat" cmpd="sng" w="9525">
            <a:solidFill>
              <a:srgbClr val="000000"/>
            </a:solidFill>
            <a:prstDash val="solid"/>
            <a:miter lim="800000"/>
            <a:headEnd len="sm" w="sm" type="none"/>
            <a:tailEnd len="sm" w="sm" type="none"/>
          </a:ln>
        </p:spPr>
      </p:cxnSp>
      <p:cxnSp>
        <p:nvCxnSpPr>
          <p:cNvPr id="426" name="Google Shape;426;p20"/>
          <p:cNvCxnSpPr/>
          <p:nvPr/>
        </p:nvCxnSpPr>
        <p:spPr>
          <a:xfrm>
            <a:off x="6941820" y="640855"/>
            <a:ext cx="0" cy="640080"/>
          </a:xfrm>
          <a:prstGeom prst="straightConnector1">
            <a:avLst/>
          </a:prstGeom>
          <a:solidFill>
            <a:srgbClr val="262626"/>
          </a:solidFill>
          <a:ln cap="flat" cmpd="sng" w="9525">
            <a:solidFill>
              <a:srgbClr val="000000"/>
            </a:solidFill>
            <a:prstDash val="solid"/>
            <a:miter lim="800000"/>
            <a:headEnd len="sm" w="sm" type="none"/>
            <a:tailEnd len="sm" w="sm" type="none"/>
          </a:ln>
        </p:spPr>
      </p:cxnSp>
      <p:cxnSp>
        <p:nvCxnSpPr>
          <p:cNvPr id="427" name="Google Shape;427;p20"/>
          <p:cNvCxnSpPr/>
          <p:nvPr/>
        </p:nvCxnSpPr>
        <p:spPr>
          <a:xfrm>
            <a:off x="5250180" y="1286150"/>
            <a:ext cx="1691640" cy="0"/>
          </a:xfrm>
          <a:prstGeom prst="straightConnector1">
            <a:avLst/>
          </a:prstGeom>
          <a:solidFill>
            <a:srgbClr val="262626"/>
          </a:solidFill>
          <a:ln cap="flat" cmpd="sng" w="9525">
            <a:solidFill>
              <a:srgbClr val="000000"/>
            </a:solidFill>
            <a:prstDash val="solid"/>
            <a:miter lim="800000"/>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grpSp>
        <p:nvGrpSpPr>
          <p:cNvPr id="433" name="Google Shape;433;p21"/>
          <p:cNvGrpSpPr/>
          <p:nvPr/>
        </p:nvGrpSpPr>
        <p:grpSpPr>
          <a:xfrm>
            <a:off x="3810000" y="1600200"/>
            <a:ext cx="4571999" cy="3657598"/>
            <a:chOff x="0" y="0"/>
            <a:chExt cx="4571999" cy="3657598"/>
          </a:xfrm>
        </p:grpSpPr>
        <p:sp>
          <p:nvSpPr>
            <p:cNvPr id="434" name="Google Shape;434;p21"/>
            <p:cNvSpPr/>
            <p:nvPr/>
          </p:nvSpPr>
          <p:spPr>
            <a:xfrm>
              <a:off x="1524000" y="0"/>
              <a:ext cx="1523999" cy="1219199"/>
            </a:xfrm>
            <a:prstGeom prst="trapezoid">
              <a:avLst>
                <a:gd fmla="val 62500" name="adj"/>
              </a:avLst>
            </a:prstGeom>
            <a:solidFill>
              <a:schemeClr val="accent1"/>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1"/>
            <p:cNvSpPr txBox="1"/>
            <p:nvPr/>
          </p:nvSpPr>
          <p:spPr>
            <a:xfrm>
              <a:off x="1524000" y="0"/>
              <a:ext cx="1523999" cy="1219199"/>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None/>
              </a:pPr>
              <a:r>
                <a:rPr lang="en-US" sz="2400">
                  <a:solidFill>
                    <a:schemeClr val="lt1"/>
                  </a:solidFill>
                  <a:latin typeface="Century Schoolbook"/>
                  <a:ea typeface="Century Schoolbook"/>
                  <a:cs typeface="Century Schoolbook"/>
                  <a:sym typeface="Century Schoolbook"/>
                </a:rPr>
                <a:t>Reflection</a:t>
              </a:r>
              <a:endParaRPr sz="2400">
                <a:solidFill>
                  <a:schemeClr val="lt1"/>
                </a:solidFill>
                <a:latin typeface="Libre Franklin"/>
                <a:ea typeface="Libre Franklin"/>
                <a:cs typeface="Libre Franklin"/>
                <a:sym typeface="Libre Franklin"/>
              </a:endParaRPr>
            </a:p>
          </p:txBody>
        </p:sp>
        <p:sp>
          <p:nvSpPr>
            <p:cNvPr id="436" name="Google Shape;436;p21"/>
            <p:cNvSpPr/>
            <p:nvPr/>
          </p:nvSpPr>
          <p:spPr>
            <a:xfrm>
              <a:off x="762000" y="1219199"/>
              <a:ext cx="3047999" cy="1219199"/>
            </a:xfrm>
            <a:prstGeom prst="trapezoid">
              <a:avLst>
                <a:gd fmla="val 62500" name="adj"/>
              </a:avLst>
            </a:prstGeom>
            <a:solidFill>
              <a:schemeClr val="accent1"/>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1"/>
            <p:cNvSpPr txBox="1"/>
            <p:nvPr/>
          </p:nvSpPr>
          <p:spPr>
            <a:xfrm>
              <a:off x="1295400" y="1219199"/>
              <a:ext cx="1981200" cy="1219199"/>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None/>
              </a:pPr>
              <a:r>
                <a:rPr lang="en-US" sz="2400">
                  <a:solidFill>
                    <a:schemeClr val="lt1"/>
                  </a:solidFill>
                  <a:latin typeface="Century Schoolbook"/>
                  <a:ea typeface="Century Schoolbook"/>
                  <a:cs typeface="Century Schoolbook"/>
                  <a:sym typeface="Century Schoolbook"/>
                </a:rPr>
                <a:t>Connection</a:t>
              </a:r>
              <a:endParaRPr sz="2400">
                <a:solidFill>
                  <a:schemeClr val="lt1"/>
                </a:solidFill>
                <a:latin typeface="Libre Franklin"/>
                <a:ea typeface="Libre Franklin"/>
                <a:cs typeface="Libre Franklin"/>
                <a:sym typeface="Libre Franklin"/>
              </a:endParaRPr>
            </a:p>
          </p:txBody>
        </p:sp>
        <p:sp>
          <p:nvSpPr>
            <p:cNvPr id="438" name="Google Shape;438;p21"/>
            <p:cNvSpPr/>
            <p:nvPr/>
          </p:nvSpPr>
          <p:spPr>
            <a:xfrm>
              <a:off x="0" y="2438399"/>
              <a:ext cx="4571999" cy="1219199"/>
            </a:xfrm>
            <a:prstGeom prst="trapezoid">
              <a:avLst>
                <a:gd fmla="val 62500" name="adj"/>
              </a:avLst>
            </a:prstGeom>
            <a:solidFill>
              <a:schemeClr val="accent1"/>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1"/>
            <p:cNvSpPr txBox="1"/>
            <p:nvPr/>
          </p:nvSpPr>
          <p:spPr>
            <a:xfrm>
              <a:off x="800100" y="2438399"/>
              <a:ext cx="2971800" cy="1219199"/>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None/>
              </a:pPr>
              <a:r>
                <a:rPr lang="en-US" sz="2400">
                  <a:solidFill>
                    <a:schemeClr val="lt1"/>
                  </a:solidFill>
                  <a:latin typeface="Century Schoolbook"/>
                  <a:ea typeface="Century Schoolbook"/>
                  <a:cs typeface="Century Schoolbook"/>
                  <a:sym typeface="Century Schoolbook"/>
                </a:rPr>
                <a:t>Completing Hours, Tasks, Technology</a:t>
              </a:r>
              <a:endParaRPr sz="2400">
                <a:solidFill>
                  <a:schemeClr val="lt1"/>
                </a:solidFill>
                <a:latin typeface="Libre Franklin"/>
                <a:ea typeface="Libre Franklin"/>
                <a:cs typeface="Libre Franklin"/>
                <a:sym typeface="Libre Franklin"/>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4" name="Shape 444"/>
        <p:cNvGrpSpPr/>
        <p:nvPr/>
      </p:nvGrpSpPr>
      <p:grpSpPr>
        <a:xfrm>
          <a:off x="0" y="0"/>
          <a:ext cx="0" cy="0"/>
          <a:chOff x="0" y="0"/>
          <a:chExt cx="0" cy="0"/>
        </a:xfrm>
      </p:grpSpPr>
      <p:sp>
        <p:nvSpPr>
          <p:cNvPr id="445" name="Google Shape;445;p2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46" name="Google Shape;446;p22"/>
          <p:cNvSpPr/>
          <p:nvPr/>
        </p:nvSpPr>
        <p:spPr>
          <a:xfrm>
            <a:off x="473982" y="488542"/>
            <a:ext cx="11244036" cy="588091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cxnSp>
        <p:nvCxnSpPr>
          <p:cNvPr id="447" name="Google Shape;447;p22"/>
          <p:cNvCxnSpPr/>
          <p:nvPr/>
        </p:nvCxnSpPr>
        <p:spPr>
          <a:xfrm>
            <a:off x="4684442" y="2057401"/>
            <a:ext cx="0" cy="2743200"/>
          </a:xfrm>
          <a:prstGeom prst="straightConnector1">
            <a:avLst/>
          </a:prstGeom>
          <a:noFill/>
          <a:ln cap="flat" cmpd="sng" w="15875">
            <a:solidFill>
              <a:srgbClr val="FFFFFF"/>
            </a:solidFill>
            <a:prstDash val="solid"/>
            <a:round/>
            <a:headEnd len="sm" w="sm" type="none"/>
            <a:tailEnd len="sm" w="sm" type="none"/>
          </a:ln>
        </p:spPr>
      </p:cxnSp>
      <p:sp>
        <p:nvSpPr>
          <p:cNvPr id="448" name="Google Shape;448;p22"/>
          <p:cNvSpPr/>
          <p:nvPr/>
        </p:nvSpPr>
        <p:spPr>
          <a:xfrm>
            <a:off x="669036" y="685800"/>
            <a:ext cx="10853928" cy="5486400"/>
          </a:xfrm>
          <a:prstGeom prst="rect">
            <a:avLst/>
          </a:prstGeom>
          <a:noFill/>
          <a:ln cap="sq" cmpd="sng" w="9525">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2"/>
          <p:cNvSpPr txBox="1"/>
          <p:nvPr>
            <p:ph type="title"/>
          </p:nvPr>
        </p:nvSpPr>
        <p:spPr>
          <a:xfrm>
            <a:off x="866440" y="1000370"/>
            <a:ext cx="3462079" cy="4857262"/>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FFFFFF"/>
              </a:buClr>
              <a:buSzPts val="4400"/>
              <a:buFont typeface="Century Schoolbook"/>
              <a:buNone/>
            </a:pPr>
            <a:r>
              <a:rPr lang="en-US" sz="4400">
                <a:solidFill>
                  <a:srgbClr val="FFFFFF"/>
                </a:solidFill>
              </a:rPr>
              <a:t>Fostering Student Learning</a:t>
            </a:r>
            <a:endParaRPr/>
          </a:p>
        </p:txBody>
      </p:sp>
      <p:sp>
        <p:nvSpPr>
          <p:cNvPr id="450" name="Google Shape;450;p22"/>
          <p:cNvSpPr txBox="1"/>
          <p:nvPr>
            <p:ph idx="1" type="body"/>
          </p:nvPr>
        </p:nvSpPr>
        <p:spPr>
          <a:xfrm>
            <a:off x="4963691" y="1000370"/>
            <a:ext cx="6212310" cy="4857262"/>
          </a:xfrm>
          <a:prstGeom prst="rect">
            <a:avLst/>
          </a:prstGeom>
          <a:noFill/>
          <a:ln>
            <a:noFill/>
          </a:ln>
        </p:spPr>
        <p:txBody>
          <a:bodyPr anchorCtr="0" anchor="ctr" bIns="45700" lIns="91425" spcFirstLastPara="1" rIns="91425" wrap="square" tIns="45700">
            <a:normAutofit/>
          </a:bodyPr>
          <a:lstStyle/>
          <a:p>
            <a:pPr indent="-182880" lvl="0" marL="182880" rtl="0" algn="l">
              <a:lnSpc>
                <a:spcPct val="110000"/>
              </a:lnSpc>
              <a:spcBef>
                <a:spcPts val="0"/>
              </a:spcBef>
              <a:spcAft>
                <a:spcPts val="0"/>
              </a:spcAft>
              <a:buSzPts val="2000"/>
              <a:buChar char="◦"/>
            </a:pPr>
            <a:r>
              <a:rPr lang="en-US" sz="2000">
                <a:solidFill>
                  <a:srgbClr val="FFFFFF"/>
                </a:solidFill>
              </a:rPr>
              <a:t>Less autonomous to more autonomous</a:t>
            </a:r>
            <a:endParaRPr/>
          </a:p>
          <a:p>
            <a:pPr indent="-182880" lvl="0" marL="182880" rtl="0" algn="l">
              <a:lnSpc>
                <a:spcPct val="110000"/>
              </a:lnSpc>
              <a:spcBef>
                <a:spcPts val="900"/>
              </a:spcBef>
              <a:spcAft>
                <a:spcPts val="0"/>
              </a:spcAft>
              <a:buClr>
                <a:srgbClr val="262626"/>
              </a:buClr>
              <a:buSzPts val="2000"/>
              <a:buChar char="◦"/>
            </a:pPr>
            <a:r>
              <a:rPr lang="en-US" sz="2000">
                <a:solidFill>
                  <a:srgbClr val="FFFFFF"/>
                </a:solidFill>
              </a:rPr>
              <a:t>Self-efficacy</a:t>
            </a:r>
            <a:endParaRPr/>
          </a:p>
          <a:p>
            <a:pPr indent="-182880" lvl="0" marL="182880" rtl="0" algn="l">
              <a:lnSpc>
                <a:spcPct val="110000"/>
              </a:lnSpc>
              <a:spcBef>
                <a:spcPts val="900"/>
              </a:spcBef>
              <a:spcAft>
                <a:spcPts val="0"/>
              </a:spcAft>
              <a:buClr>
                <a:srgbClr val="262626"/>
              </a:buClr>
              <a:buSzPts val="2000"/>
              <a:buChar char="◦"/>
            </a:pPr>
            <a:r>
              <a:rPr lang="en-US" sz="2000">
                <a:solidFill>
                  <a:srgbClr val="FFFFFF"/>
                </a:solidFill>
              </a:rPr>
              <a:t>Experiential learning theory </a:t>
            </a:r>
            <a:endParaRPr/>
          </a:p>
          <a:p>
            <a:pPr indent="-182880" lvl="0" marL="182880" rtl="0" algn="l">
              <a:lnSpc>
                <a:spcPct val="110000"/>
              </a:lnSpc>
              <a:spcBef>
                <a:spcPts val="900"/>
              </a:spcBef>
              <a:spcAft>
                <a:spcPts val="0"/>
              </a:spcAft>
              <a:buClr>
                <a:srgbClr val="262626"/>
              </a:buClr>
              <a:buSzPts val="2000"/>
              <a:buChar char="◦"/>
            </a:pPr>
            <a:r>
              <a:rPr lang="en-US" sz="2000">
                <a:solidFill>
                  <a:srgbClr val="FFFFFF"/>
                </a:solidFill>
              </a:rPr>
              <a:t>Flexibility: Openness new ideas</a:t>
            </a:r>
            <a:endParaRPr/>
          </a:p>
          <a:p>
            <a:pPr indent="-182880" lvl="0" marL="182880" rtl="0" algn="l">
              <a:lnSpc>
                <a:spcPct val="110000"/>
              </a:lnSpc>
              <a:spcBef>
                <a:spcPts val="900"/>
              </a:spcBef>
              <a:spcAft>
                <a:spcPts val="0"/>
              </a:spcAft>
              <a:buClr>
                <a:srgbClr val="262626"/>
              </a:buClr>
              <a:buSzPts val="2000"/>
              <a:buChar char="◦"/>
            </a:pPr>
            <a:r>
              <a:rPr lang="en-US" sz="2000">
                <a:solidFill>
                  <a:srgbClr val="FFFFFF"/>
                </a:solidFill>
              </a:rPr>
              <a:t>Student resilience</a:t>
            </a:r>
            <a:endParaRPr/>
          </a:p>
        </p:txBody>
      </p:sp>
      <p:sp>
        <p:nvSpPr>
          <p:cNvPr id="451" name="Google Shape;451;p22"/>
          <p:cNvSpPr txBox="1"/>
          <p:nvPr/>
        </p:nvSpPr>
        <p:spPr>
          <a:xfrm>
            <a:off x="9713343" y="5385758"/>
            <a:ext cx="27432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rbel"/>
                <a:ea typeface="Corbel"/>
                <a:cs typeface="Corbel"/>
                <a:sym typeface="Corbel"/>
              </a:rPr>
              <a:t>Wright, 2018</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800">
                <a:solidFill>
                  <a:schemeClr val="dk1"/>
                </a:solidFill>
                <a:latin typeface="Corbel"/>
                <a:ea typeface="Corbel"/>
                <a:cs typeface="Corbel"/>
                <a:sym typeface="Corbel"/>
              </a:rPr>
              <a:t>Bogo, 2017​</a:t>
            </a:r>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6" name="Shape 456"/>
        <p:cNvGrpSpPr/>
        <p:nvPr/>
      </p:nvGrpSpPr>
      <p:grpSpPr>
        <a:xfrm>
          <a:off x="0" y="0"/>
          <a:ext cx="0" cy="0"/>
          <a:chOff x="0" y="0"/>
          <a:chExt cx="0" cy="0"/>
        </a:xfrm>
      </p:grpSpPr>
      <p:sp>
        <p:nvSpPr>
          <p:cNvPr id="457" name="Google Shape;457;p2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8" name="Google Shape;458;p23"/>
          <p:cNvSpPr/>
          <p:nvPr/>
        </p:nvSpPr>
        <p:spPr>
          <a:xfrm>
            <a:off x="234696" y="237744"/>
            <a:ext cx="4419599" cy="6382512"/>
          </a:xfrm>
          <a:prstGeom prst="rect">
            <a:avLst/>
          </a:prstGeom>
          <a:solidFill>
            <a:srgbClr val="D8D8D8">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3"/>
          <p:cNvSpPr txBox="1"/>
          <p:nvPr>
            <p:ph type="title"/>
          </p:nvPr>
        </p:nvSpPr>
        <p:spPr>
          <a:xfrm>
            <a:off x="573409" y="559477"/>
            <a:ext cx="3765200" cy="570993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4200"/>
              <a:buFont typeface="Century Schoolbook"/>
              <a:buNone/>
            </a:pPr>
            <a:r>
              <a:rPr lang="en-US"/>
              <a:t>Reflection &amp; Professional Competency</a:t>
            </a:r>
            <a:endParaRPr/>
          </a:p>
        </p:txBody>
      </p:sp>
      <p:sp>
        <p:nvSpPr>
          <p:cNvPr id="460" name="Google Shape;460;p23"/>
          <p:cNvSpPr/>
          <p:nvPr/>
        </p:nvSpPr>
        <p:spPr>
          <a:xfrm>
            <a:off x="371856" y="374904"/>
            <a:ext cx="4122323"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1" name="Google Shape;461;p23"/>
          <p:cNvGrpSpPr/>
          <p:nvPr/>
        </p:nvGrpSpPr>
        <p:grpSpPr>
          <a:xfrm>
            <a:off x="6055076" y="1126114"/>
            <a:ext cx="4752276" cy="4580383"/>
            <a:chOff x="576952" y="325167"/>
            <a:chExt cx="4752276" cy="4580383"/>
          </a:xfrm>
        </p:grpSpPr>
        <p:sp>
          <p:nvSpPr>
            <p:cNvPr id="462" name="Google Shape;462;p23"/>
            <p:cNvSpPr/>
            <p:nvPr/>
          </p:nvSpPr>
          <p:spPr>
            <a:xfrm>
              <a:off x="1177814" y="325167"/>
              <a:ext cx="983229" cy="983229"/>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3"/>
            <p:cNvSpPr/>
            <p:nvPr/>
          </p:nvSpPr>
          <p:spPr>
            <a:xfrm>
              <a:off x="576952" y="1622239"/>
              <a:ext cx="2184954"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3"/>
            <p:cNvSpPr txBox="1"/>
            <p:nvPr/>
          </p:nvSpPr>
          <p:spPr>
            <a:xfrm>
              <a:off x="576952" y="1622239"/>
              <a:ext cx="2184954"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US" sz="1600">
                  <a:solidFill>
                    <a:schemeClr val="dk1"/>
                  </a:solidFill>
                  <a:latin typeface="Century Schoolbook"/>
                  <a:ea typeface="Century Schoolbook"/>
                  <a:cs typeface="Century Schoolbook"/>
                  <a:sym typeface="Century Schoolbook"/>
                </a:rPr>
                <a:t>Council on Social Work Education (CSWE)</a:t>
              </a:r>
              <a:r>
                <a:rPr lang="en-US" sz="1600">
                  <a:solidFill>
                    <a:schemeClr val="dk1"/>
                  </a:solidFill>
                  <a:latin typeface="Libre Franklin"/>
                  <a:ea typeface="Libre Franklin"/>
                  <a:cs typeface="Libre Franklin"/>
                  <a:sym typeface="Libre Franklin"/>
                </a:rPr>
                <a:t> Competencies</a:t>
              </a:r>
              <a:endParaRPr/>
            </a:p>
          </p:txBody>
        </p:sp>
        <p:sp>
          <p:nvSpPr>
            <p:cNvPr id="465" name="Google Shape;465;p23"/>
            <p:cNvSpPr/>
            <p:nvPr/>
          </p:nvSpPr>
          <p:spPr>
            <a:xfrm>
              <a:off x="3745136" y="325167"/>
              <a:ext cx="983229" cy="983229"/>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3"/>
            <p:cNvSpPr/>
            <p:nvPr/>
          </p:nvSpPr>
          <p:spPr>
            <a:xfrm>
              <a:off x="3144274" y="1622239"/>
              <a:ext cx="2184954"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3"/>
            <p:cNvSpPr txBox="1"/>
            <p:nvPr/>
          </p:nvSpPr>
          <p:spPr>
            <a:xfrm>
              <a:off x="3144274" y="1622239"/>
              <a:ext cx="2184954"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US" sz="1600">
                  <a:solidFill>
                    <a:schemeClr val="dk1"/>
                  </a:solidFill>
                  <a:latin typeface="Libre Franklin"/>
                  <a:ea typeface="Libre Franklin"/>
                  <a:cs typeface="Libre Franklin"/>
                  <a:sym typeface="Libre Franklin"/>
                </a:rPr>
                <a:t>Reflective practice</a:t>
              </a:r>
              <a:endParaRPr/>
            </a:p>
          </p:txBody>
        </p:sp>
        <p:sp>
          <p:nvSpPr>
            <p:cNvPr id="468" name="Google Shape;468;p23"/>
            <p:cNvSpPr/>
            <p:nvPr/>
          </p:nvSpPr>
          <p:spPr>
            <a:xfrm>
              <a:off x="2461475" y="2888478"/>
              <a:ext cx="983229" cy="983229"/>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3"/>
            <p:cNvSpPr/>
            <p:nvPr/>
          </p:nvSpPr>
          <p:spPr>
            <a:xfrm>
              <a:off x="1860613" y="4185550"/>
              <a:ext cx="2184954"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3"/>
            <p:cNvSpPr txBox="1"/>
            <p:nvPr/>
          </p:nvSpPr>
          <p:spPr>
            <a:xfrm>
              <a:off x="1860613" y="4185550"/>
              <a:ext cx="2184954"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US" sz="1600">
                  <a:solidFill>
                    <a:schemeClr val="dk1"/>
                  </a:solidFill>
                  <a:latin typeface="Libre Franklin"/>
                  <a:ea typeface="Libre Franklin"/>
                  <a:cs typeface="Libre Franklin"/>
                  <a:sym typeface="Libre Franklin"/>
                </a:rPr>
                <a:t>Relational &amp; Reflective Capacity</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5" name="Shape 475"/>
        <p:cNvGrpSpPr/>
        <p:nvPr/>
      </p:nvGrpSpPr>
      <p:grpSpPr>
        <a:xfrm>
          <a:off x="0" y="0"/>
          <a:ext cx="0" cy="0"/>
          <a:chOff x="0" y="0"/>
          <a:chExt cx="0" cy="0"/>
        </a:xfrm>
      </p:grpSpPr>
      <p:sp>
        <p:nvSpPr>
          <p:cNvPr id="476" name="Google Shape;476;p2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77" name="Google Shape;477;p24"/>
          <p:cNvSpPr/>
          <p:nvPr/>
        </p:nvSpPr>
        <p:spPr>
          <a:xfrm>
            <a:off x="234696" y="237744"/>
            <a:ext cx="4419599" cy="6382512"/>
          </a:xfrm>
          <a:prstGeom prst="rect">
            <a:avLst/>
          </a:prstGeom>
          <a:solidFill>
            <a:srgbClr val="D8D8D8">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4"/>
          <p:cNvSpPr txBox="1"/>
          <p:nvPr>
            <p:ph type="title"/>
          </p:nvPr>
        </p:nvSpPr>
        <p:spPr>
          <a:xfrm>
            <a:off x="573409" y="559477"/>
            <a:ext cx="3765200" cy="570993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4200"/>
              <a:buFont typeface="Century Schoolbook"/>
              <a:buNone/>
            </a:pPr>
            <a:r>
              <a:rPr lang="en-US"/>
              <a:t>Reflective Competencies </a:t>
            </a:r>
            <a:endParaRPr/>
          </a:p>
        </p:txBody>
      </p:sp>
      <p:sp>
        <p:nvSpPr>
          <p:cNvPr id="479" name="Google Shape;479;p24"/>
          <p:cNvSpPr/>
          <p:nvPr/>
        </p:nvSpPr>
        <p:spPr>
          <a:xfrm>
            <a:off x="371856" y="374904"/>
            <a:ext cx="4122323"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4"/>
          <p:cNvSpPr txBox="1"/>
          <p:nvPr>
            <p:ph idx="11" type="ftr"/>
          </p:nvPr>
        </p:nvSpPr>
        <p:spPr>
          <a:xfrm>
            <a:off x="5478124" y="6200664"/>
            <a:ext cx="5212080" cy="27432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rPr lang="en-US"/>
              <a:t>Weatherstron, 2009 as cited in Shea, 2019</a:t>
            </a:r>
            <a:endParaRPr/>
          </a:p>
        </p:txBody>
      </p:sp>
      <p:grpSp>
        <p:nvGrpSpPr>
          <p:cNvPr id="481" name="Google Shape;481;p24"/>
          <p:cNvGrpSpPr/>
          <p:nvPr/>
        </p:nvGrpSpPr>
        <p:grpSpPr>
          <a:xfrm>
            <a:off x="5478124" y="803501"/>
            <a:ext cx="5906181" cy="5225608"/>
            <a:chOff x="0" y="2554"/>
            <a:chExt cx="5906181" cy="5225608"/>
          </a:xfrm>
        </p:grpSpPr>
        <p:cxnSp>
          <p:nvCxnSpPr>
            <p:cNvPr id="482" name="Google Shape;482;p24"/>
            <p:cNvCxnSpPr/>
            <p:nvPr/>
          </p:nvCxnSpPr>
          <p:spPr>
            <a:xfrm>
              <a:off x="0" y="2554"/>
              <a:ext cx="5906181" cy="0"/>
            </a:xfrm>
            <a:prstGeom prst="straightConnector1">
              <a:avLst/>
            </a:prstGeom>
            <a:solidFill>
              <a:srgbClr val="B9807D"/>
            </a:solidFill>
            <a:ln cap="flat" cmpd="sng" w="12700">
              <a:solidFill>
                <a:srgbClr val="B9807D"/>
              </a:solidFill>
              <a:prstDash val="solid"/>
              <a:round/>
              <a:headEnd len="sm" w="sm" type="none"/>
              <a:tailEnd len="sm" w="sm" type="none"/>
            </a:ln>
          </p:spPr>
        </p:cxnSp>
        <p:sp>
          <p:nvSpPr>
            <p:cNvPr id="483" name="Google Shape;483;p24"/>
            <p:cNvSpPr/>
            <p:nvPr/>
          </p:nvSpPr>
          <p:spPr>
            <a:xfrm>
              <a:off x="0" y="2554"/>
              <a:ext cx="5906181" cy="8709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4"/>
            <p:cNvSpPr txBox="1"/>
            <p:nvPr/>
          </p:nvSpPr>
          <p:spPr>
            <a:xfrm>
              <a:off x="0" y="2554"/>
              <a:ext cx="5906181" cy="870934"/>
            </a:xfrm>
            <a:prstGeom prst="rect">
              <a:avLst/>
            </a:prstGeom>
            <a:noFill/>
            <a:ln>
              <a:noFill/>
            </a:ln>
          </p:spPr>
          <p:txBody>
            <a:bodyPr anchorCtr="0" anchor="t" bIns="110475" lIns="110475" spcFirstLastPara="1" rIns="110475" wrap="square" tIns="110475">
              <a:noAutofit/>
            </a:bodyPr>
            <a:lstStyle/>
            <a:p>
              <a:pPr indent="0" lvl="0" marL="0" marR="0" rtl="0" algn="l">
                <a:lnSpc>
                  <a:spcPct val="90000"/>
                </a:lnSpc>
                <a:spcBef>
                  <a:spcPts val="0"/>
                </a:spcBef>
                <a:spcAft>
                  <a:spcPts val="0"/>
                </a:spcAft>
                <a:buNone/>
              </a:pPr>
              <a:r>
                <a:rPr lang="en-US" sz="2900">
                  <a:solidFill>
                    <a:schemeClr val="dk1"/>
                  </a:solidFill>
                  <a:latin typeface="Libre Franklin"/>
                  <a:ea typeface="Libre Franklin"/>
                  <a:cs typeface="Libre Franklin"/>
                  <a:sym typeface="Libre Franklin"/>
                </a:rPr>
                <a:t>Contemplation</a:t>
              </a:r>
              <a:endParaRPr/>
            </a:p>
          </p:txBody>
        </p:sp>
        <p:cxnSp>
          <p:nvCxnSpPr>
            <p:cNvPr id="485" name="Google Shape;485;p24"/>
            <p:cNvCxnSpPr/>
            <p:nvPr/>
          </p:nvCxnSpPr>
          <p:spPr>
            <a:xfrm>
              <a:off x="0" y="873489"/>
              <a:ext cx="5906181" cy="0"/>
            </a:xfrm>
            <a:prstGeom prst="straightConnector1">
              <a:avLst/>
            </a:prstGeom>
            <a:solidFill>
              <a:srgbClr val="B2BA83"/>
            </a:solidFill>
            <a:ln cap="flat" cmpd="sng" w="12700">
              <a:solidFill>
                <a:srgbClr val="B2BA83"/>
              </a:solidFill>
              <a:prstDash val="solid"/>
              <a:round/>
              <a:headEnd len="sm" w="sm" type="none"/>
              <a:tailEnd len="sm" w="sm" type="none"/>
            </a:ln>
          </p:spPr>
        </p:cxnSp>
        <p:sp>
          <p:nvSpPr>
            <p:cNvPr id="486" name="Google Shape;486;p24"/>
            <p:cNvSpPr/>
            <p:nvPr/>
          </p:nvSpPr>
          <p:spPr>
            <a:xfrm>
              <a:off x="0" y="873489"/>
              <a:ext cx="5906181" cy="8709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4"/>
            <p:cNvSpPr txBox="1"/>
            <p:nvPr/>
          </p:nvSpPr>
          <p:spPr>
            <a:xfrm>
              <a:off x="0" y="873489"/>
              <a:ext cx="5906181" cy="870934"/>
            </a:xfrm>
            <a:prstGeom prst="rect">
              <a:avLst/>
            </a:prstGeom>
            <a:noFill/>
            <a:ln>
              <a:noFill/>
            </a:ln>
          </p:spPr>
          <p:txBody>
            <a:bodyPr anchorCtr="0" anchor="t" bIns="110475" lIns="110475" spcFirstLastPara="1" rIns="110475" wrap="square" tIns="110475">
              <a:noAutofit/>
            </a:bodyPr>
            <a:lstStyle/>
            <a:p>
              <a:pPr indent="0" lvl="0" marL="0" marR="0" rtl="0" algn="l">
                <a:lnSpc>
                  <a:spcPct val="90000"/>
                </a:lnSpc>
                <a:spcBef>
                  <a:spcPts val="0"/>
                </a:spcBef>
                <a:spcAft>
                  <a:spcPts val="0"/>
                </a:spcAft>
                <a:buNone/>
              </a:pPr>
              <a:r>
                <a:rPr lang="en-US" sz="2900">
                  <a:solidFill>
                    <a:schemeClr val="dk1"/>
                  </a:solidFill>
                  <a:latin typeface="Libre Franklin"/>
                  <a:ea typeface="Libre Franklin"/>
                  <a:cs typeface="Libre Franklin"/>
                  <a:sym typeface="Libre Franklin"/>
                </a:rPr>
                <a:t>Curiosity</a:t>
              </a:r>
              <a:endParaRPr/>
            </a:p>
          </p:txBody>
        </p:sp>
        <p:cxnSp>
          <p:nvCxnSpPr>
            <p:cNvPr id="488" name="Google Shape;488;p24"/>
            <p:cNvCxnSpPr/>
            <p:nvPr/>
          </p:nvCxnSpPr>
          <p:spPr>
            <a:xfrm>
              <a:off x="0" y="1744424"/>
              <a:ext cx="5906181" cy="0"/>
            </a:xfrm>
            <a:prstGeom prst="straightConnector1">
              <a:avLst/>
            </a:prstGeom>
            <a:solidFill>
              <a:srgbClr val="87BC95"/>
            </a:solidFill>
            <a:ln cap="flat" cmpd="sng" w="12700">
              <a:solidFill>
                <a:srgbClr val="87BC95"/>
              </a:solidFill>
              <a:prstDash val="solid"/>
              <a:round/>
              <a:headEnd len="sm" w="sm" type="none"/>
              <a:tailEnd len="sm" w="sm" type="none"/>
            </a:ln>
          </p:spPr>
        </p:cxnSp>
        <p:sp>
          <p:nvSpPr>
            <p:cNvPr id="489" name="Google Shape;489;p24"/>
            <p:cNvSpPr/>
            <p:nvPr/>
          </p:nvSpPr>
          <p:spPr>
            <a:xfrm>
              <a:off x="0" y="1744424"/>
              <a:ext cx="5906181" cy="8709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4"/>
            <p:cNvSpPr txBox="1"/>
            <p:nvPr/>
          </p:nvSpPr>
          <p:spPr>
            <a:xfrm>
              <a:off x="0" y="1744424"/>
              <a:ext cx="5906181" cy="870934"/>
            </a:xfrm>
            <a:prstGeom prst="rect">
              <a:avLst/>
            </a:prstGeom>
            <a:noFill/>
            <a:ln>
              <a:noFill/>
            </a:ln>
          </p:spPr>
          <p:txBody>
            <a:bodyPr anchorCtr="0" anchor="t" bIns="110475" lIns="110475" spcFirstLastPara="1" rIns="110475" wrap="square" tIns="110475">
              <a:noAutofit/>
            </a:bodyPr>
            <a:lstStyle/>
            <a:p>
              <a:pPr indent="0" lvl="0" marL="0" marR="0" rtl="0" algn="l">
                <a:lnSpc>
                  <a:spcPct val="90000"/>
                </a:lnSpc>
                <a:spcBef>
                  <a:spcPts val="0"/>
                </a:spcBef>
                <a:spcAft>
                  <a:spcPts val="0"/>
                </a:spcAft>
                <a:buNone/>
              </a:pPr>
              <a:r>
                <a:rPr lang="en-US" sz="2900">
                  <a:solidFill>
                    <a:schemeClr val="dk1"/>
                  </a:solidFill>
                  <a:latin typeface="Libre Franklin"/>
                  <a:ea typeface="Libre Franklin"/>
                  <a:cs typeface="Libre Franklin"/>
                  <a:sym typeface="Libre Franklin"/>
                </a:rPr>
                <a:t>Self-awareness</a:t>
              </a:r>
              <a:endParaRPr/>
            </a:p>
          </p:txBody>
        </p:sp>
        <p:cxnSp>
          <p:nvCxnSpPr>
            <p:cNvPr id="491" name="Google Shape;491;p24"/>
            <p:cNvCxnSpPr/>
            <p:nvPr/>
          </p:nvCxnSpPr>
          <p:spPr>
            <a:xfrm>
              <a:off x="0" y="2615359"/>
              <a:ext cx="5906181" cy="0"/>
            </a:xfrm>
            <a:prstGeom prst="straightConnector1">
              <a:avLst/>
            </a:prstGeom>
            <a:solidFill>
              <a:srgbClr val="8BAABE"/>
            </a:solidFill>
            <a:ln cap="flat" cmpd="sng" w="12700">
              <a:solidFill>
                <a:srgbClr val="8BAABE"/>
              </a:solidFill>
              <a:prstDash val="solid"/>
              <a:round/>
              <a:headEnd len="sm" w="sm" type="none"/>
              <a:tailEnd len="sm" w="sm" type="none"/>
            </a:ln>
          </p:spPr>
        </p:cxnSp>
        <p:sp>
          <p:nvSpPr>
            <p:cNvPr id="492" name="Google Shape;492;p24"/>
            <p:cNvSpPr/>
            <p:nvPr/>
          </p:nvSpPr>
          <p:spPr>
            <a:xfrm>
              <a:off x="0" y="2615359"/>
              <a:ext cx="5906181" cy="8709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4"/>
            <p:cNvSpPr txBox="1"/>
            <p:nvPr/>
          </p:nvSpPr>
          <p:spPr>
            <a:xfrm>
              <a:off x="0" y="2615359"/>
              <a:ext cx="5906181" cy="870934"/>
            </a:xfrm>
            <a:prstGeom prst="rect">
              <a:avLst/>
            </a:prstGeom>
            <a:noFill/>
            <a:ln>
              <a:noFill/>
            </a:ln>
          </p:spPr>
          <p:txBody>
            <a:bodyPr anchorCtr="0" anchor="t" bIns="110475" lIns="110475" spcFirstLastPara="1" rIns="110475" wrap="square" tIns="110475">
              <a:noAutofit/>
            </a:bodyPr>
            <a:lstStyle/>
            <a:p>
              <a:pPr indent="0" lvl="0" marL="0" marR="0" rtl="0" algn="l">
                <a:lnSpc>
                  <a:spcPct val="90000"/>
                </a:lnSpc>
                <a:spcBef>
                  <a:spcPts val="0"/>
                </a:spcBef>
                <a:spcAft>
                  <a:spcPts val="0"/>
                </a:spcAft>
                <a:buNone/>
              </a:pPr>
              <a:r>
                <a:rPr lang="en-US" sz="2900">
                  <a:solidFill>
                    <a:schemeClr val="dk1"/>
                  </a:solidFill>
                  <a:latin typeface="Libre Franklin"/>
                  <a:ea typeface="Libre Franklin"/>
                  <a:cs typeface="Libre Franklin"/>
                  <a:sym typeface="Libre Franklin"/>
                </a:rPr>
                <a:t>Professional/personal development</a:t>
              </a:r>
              <a:endParaRPr/>
            </a:p>
          </p:txBody>
        </p:sp>
        <p:cxnSp>
          <p:nvCxnSpPr>
            <p:cNvPr id="494" name="Google Shape;494;p24"/>
            <p:cNvCxnSpPr/>
            <p:nvPr/>
          </p:nvCxnSpPr>
          <p:spPr>
            <a:xfrm>
              <a:off x="0" y="3486293"/>
              <a:ext cx="5906181" cy="0"/>
            </a:xfrm>
            <a:prstGeom prst="straightConnector1">
              <a:avLst/>
            </a:prstGeom>
            <a:solidFill>
              <a:srgbClr val="A88FC1"/>
            </a:solidFill>
            <a:ln cap="flat" cmpd="sng" w="12700">
              <a:solidFill>
                <a:srgbClr val="A88FC1"/>
              </a:solidFill>
              <a:prstDash val="solid"/>
              <a:round/>
              <a:headEnd len="sm" w="sm" type="none"/>
              <a:tailEnd len="sm" w="sm" type="none"/>
            </a:ln>
          </p:spPr>
        </p:cxnSp>
        <p:sp>
          <p:nvSpPr>
            <p:cNvPr id="495" name="Google Shape;495;p24"/>
            <p:cNvSpPr/>
            <p:nvPr/>
          </p:nvSpPr>
          <p:spPr>
            <a:xfrm>
              <a:off x="0" y="3486293"/>
              <a:ext cx="5906181" cy="8709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4"/>
            <p:cNvSpPr txBox="1"/>
            <p:nvPr/>
          </p:nvSpPr>
          <p:spPr>
            <a:xfrm>
              <a:off x="0" y="3486293"/>
              <a:ext cx="5906181" cy="870934"/>
            </a:xfrm>
            <a:prstGeom prst="rect">
              <a:avLst/>
            </a:prstGeom>
            <a:noFill/>
            <a:ln>
              <a:noFill/>
            </a:ln>
          </p:spPr>
          <p:txBody>
            <a:bodyPr anchorCtr="0" anchor="t" bIns="110475" lIns="110475" spcFirstLastPara="1" rIns="110475" wrap="square" tIns="110475">
              <a:noAutofit/>
            </a:bodyPr>
            <a:lstStyle/>
            <a:p>
              <a:pPr indent="0" lvl="0" marL="0" marR="0" rtl="0" algn="l">
                <a:lnSpc>
                  <a:spcPct val="90000"/>
                </a:lnSpc>
                <a:spcBef>
                  <a:spcPts val="0"/>
                </a:spcBef>
                <a:spcAft>
                  <a:spcPts val="0"/>
                </a:spcAft>
                <a:buNone/>
              </a:pPr>
              <a:r>
                <a:rPr lang="en-US" sz="2900">
                  <a:solidFill>
                    <a:schemeClr val="dk1"/>
                  </a:solidFill>
                  <a:latin typeface="Libre Franklin"/>
                  <a:ea typeface="Libre Franklin"/>
                  <a:cs typeface="Libre Franklin"/>
                  <a:sym typeface="Libre Franklin"/>
                </a:rPr>
                <a:t>Emotional Response</a:t>
              </a:r>
              <a:endParaRPr/>
            </a:p>
          </p:txBody>
        </p:sp>
        <p:cxnSp>
          <p:nvCxnSpPr>
            <p:cNvPr id="497" name="Google Shape;497;p24"/>
            <p:cNvCxnSpPr/>
            <p:nvPr/>
          </p:nvCxnSpPr>
          <p:spPr>
            <a:xfrm>
              <a:off x="0" y="4357228"/>
              <a:ext cx="5906181" cy="0"/>
            </a:xfrm>
            <a:prstGeom prst="straightConnector1">
              <a:avLst/>
            </a:prstGeom>
            <a:solidFill>
              <a:srgbClr val="C393A6"/>
            </a:solidFill>
            <a:ln cap="flat" cmpd="sng" w="12700">
              <a:solidFill>
                <a:srgbClr val="C393A6"/>
              </a:solidFill>
              <a:prstDash val="solid"/>
              <a:round/>
              <a:headEnd len="sm" w="sm" type="none"/>
              <a:tailEnd len="sm" w="sm" type="none"/>
            </a:ln>
          </p:spPr>
        </p:cxnSp>
        <p:sp>
          <p:nvSpPr>
            <p:cNvPr id="498" name="Google Shape;498;p24"/>
            <p:cNvSpPr/>
            <p:nvPr/>
          </p:nvSpPr>
          <p:spPr>
            <a:xfrm>
              <a:off x="0" y="4357228"/>
              <a:ext cx="5906181" cy="8709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4"/>
            <p:cNvSpPr txBox="1"/>
            <p:nvPr/>
          </p:nvSpPr>
          <p:spPr>
            <a:xfrm>
              <a:off x="0" y="4357228"/>
              <a:ext cx="5906181" cy="870934"/>
            </a:xfrm>
            <a:prstGeom prst="rect">
              <a:avLst/>
            </a:prstGeom>
            <a:noFill/>
            <a:ln>
              <a:noFill/>
            </a:ln>
          </p:spPr>
          <p:txBody>
            <a:bodyPr anchorCtr="0" anchor="t" bIns="110475" lIns="110475" spcFirstLastPara="1" rIns="110475" wrap="square" tIns="110475">
              <a:noAutofit/>
            </a:bodyPr>
            <a:lstStyle/>
            <a:p>
              <a:pPr indent="0" lvl="0" marL="0" marR="0" rtl="0" algn="l">
                <a:lnSpc>
                  <a:spcPct val="90000"/>
                </a:lnSpc>
                <a:spcBef>
                  <a:spcPts val="0"/>
                </a:spcBef>
                <a:spcAft>
                  <a:spcPts val="0"/>
                </a:spcAft>
                <a:buNone/>
              </a:pPr>
              <a:r>
                <a:rPr lang="en-US" sz="2900">
                  <a:solidFill>
                    <a:schemeClr val="dk1"/>
                  </a:solidFill>
                  <a:latin typeface="Libre Franklin"/>
                  <a:ea typeface="Libre Franklin"/>
                  <a:cs typeface="Libre Franklin"/>
                  <a:sym typeface="Libre Franklin"/>
                </a:rPr>
                <a:t>Parallel Process  </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2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200"/>
              <a:buFont typeface="Century Schoolbook"/>
              <a:buNone/>
            </a:pPr>
            <a:r>
              <a:rPr lang="en-US"/>
              <a:t>Parallel Process </a:t>
            </a:r>
            <a:br>
              <a:rPr lang="en-US"/>
            </a:br>
            <a:endParaRPr/>
          </a:p>
        </p:txBody>
      </p:sp>
      <p:sp>
        <p:nvSpPr>
          <p:cNvPr id="506" name="Google Shape;506;p25"/>
          <p:cNvSpPr txBox="1"/>
          <p:nvPr>
            <p:ph idx="1" type="body"/>
          </p:nvPr>
        </p:nvSpPr>
        <p:spPr>
          <a:xfrm>
            <a:off x="1109932" y="1441762"/>
            <a:ext cx="10058400" cy="3849624"/>
          </a:xfrm>
          <a:prstGeom prst="rect">
            <a:avLst/>
          </a:prstGeom>
          <a:noFill/>
          <a:ln>
            <a:noFill/>
          </a:ln>
        </p:spPr>
        <p:txBody>
          <a:bodyPr anchorCtr="0" anchor="t" bIns="45700" lIns="91425" spcFirstLastPara="1" rIns="91425" wrap="square" tIns="45700">
            <a:normAutofit/>
          </a:bodyPr>
          <a:lstStyle/>
          <a:p>
            <a:pPr indent="-87629" lvl="0" marL="182880" rtl="0" algn="l">
              <a:lnSpc>
                <a:spcPct val="110000"/>
              </a:lnSpc>
              <a:spcBef>
                <a:spcPts val="0"/>
              </a:spcBef>
              <a:spcAft>
                <a:spcPts val="0"/>
              </a:spcAft>
              <a:buSzPts val="1500"/>
              <a:buNone/>
            </a:pPr>
            <a:r>
              <a:t/>
            </a:r>
            <a:endParaRPr/>
          </a:p>
          <a:p>
            <a:pPr indent="-182880" lvl="0" marL="182880" rtl="0" algn="l">
              <a:lnSpc>
                <a:spcPct val="110000"/>
              </a:lnSpc>
              <a:spcBef>
                <a:spcPts val="900"/>
              </a:spcBef>
              <a:spcAft>
                <a:spcPts val="0"/>
              </a:spcAft>
              <a:buClr>
                <a:srgbClr val="262626"/>
              </a:buClr>
              <a:buSzPts val="2000"/>
              <a:buChar char="◦"/>
            </a:pPr>
            <a:r>
              <a:rPr lang="en-US" sz="2000"/>
              <a:t>Reflection of practice relationship</a:t>
            </a:r>
            <a:endParaRPr/>
          </a:p>
          <a:p>
            <a:pPr indent="-182880" lvl="0" marL="182880" rtl="0" algn="l">
              <a:lnSpc>
                <a:spcPct val="110000"/>
              </a:lnSpc>
              <a:spcBef>
                <a:spcPts val="900"/>
              </a:spcBef>
              <a:spcAft>
                <a:spcPts val="0"/>
              </a:spcAft>
              <a:buClr>
                <a:srgbClr val="262626"/>
              </a:buClr>
              <a:buSzPts val="2000"/>
              <a:buChar char="◦"/>
            </a:pPr>
            <a:r>
              <a:rPr lang="en-US" sz="2000"/>
              <a:t>Model relational space</a:t>
            </a:r>
            <a:endParaRPr/>
          </a:p>
          <a:p>
            <a:pPr indent="-182880" lvl="0" marL="182880" rtl="0" algn="l">
              <a:lnSpc>
                <a:spcPct val="110000"/>
              </a:lnSpc>
              <a:spcBef>
                <a:spcPts val="900"/>
              </a:spcBef>
              <a:spcAft>
                <a:spcPts val="0"/>
              </a:spcAft>
              <a:buClr>
                <a:srgbClr val="262626"/>
              </a:buClr>
              <a:buSzPts val="2000"/>
              <a:buChar char="◦"/>
            </a:pPr>
            <a:r>
              <a:rPr lang="en-US" sz="2000"/>
              <a:t>Hold space for curiosity, reflection &amp; exploration </a:t>
            </a:r>
            <a:endParaRPr sz="2000"/>
          </a:p>
          <a:p>
            <a:pPr indent="-182880" lvl="1" marL="457200" rtl="0" algn="l">
              <a:lnSpc>
                <a:spcPct val="110000"/>
              </a:lnSpc>
              <a:spcBef>
                <a:spcPts val="500"/>
              </a:spcBef>
              <a:spcAft>
                <a:spcPts val="0"/>
              </a:spcAft>
              <a:buClr>
                <a:srgbClr val="262626"/>
              </a:buClr>
              <a:buSzPts val="2000"/>
              <a:buChar char="◦"/>
            </a:pPr>
            <a:r>
              <a:rPr lang="en-US" sz="2000"/>
              <a:t>Thus allowing intern to do so in practice </a:t>
            </a:r>
            <a:endParaRPr/>
          </a:p>
          <a:p>
            <a:pPr indent="-182880" lvl="0" marL="182880" rtl="0" algn="l">
              <a:lnSpc>
                <a:spcPct val="110000"/>
              </a:lnSpc>
              <a:spcBef>
                <a:spcPts val="900"/>
              </a:spcBef>
              <a:spcAft>
                <a:spcPts val="0"/>
              </a:spcAft>
              <a:buClr>
                <a:srgbClr val="262626"/>
              </a:buClr>
              <a:buSzPts val="2000"/>
              <a:buChar char="◦"/>
            </a:pPr>
            <a:r>
              <a:rPr i="1" lang="en-US" sz="2000"/>
              <a:t>Consider who holds this space for you? </a:t>
            </a:r>
            <a:endParaRPr/>
          </a:p>
          <a:p>
            <a:pPr indent="-87629" lvl="0" marL="182880" rtl="0" algn="l">
              <a:lnSpc>
                <a:spcPct val="110000"/>
              </a:lnSpc>
              <a:spcBef>
                <a:spcPts val="900"/>
              </a:spcBef>
              <a:spcAft>
                <a:spcPts val="0"/>
              </a:spcAft>
              <a:buClr>
                <a:srgbClr val="262626"/>
              </a:buClr>
              <a:buSzPts val="1500"/>
              <a:buNone/>
            </a:pPr>
            <a:r>
              <a:t/>
            </a:r>
            <a:endParaRPr/>
          </a:p>
        </p:txBody>
      </p:sp>
      <p:grpSp>
        <p:nvGrpSpPr>
          <p:cNvPr id="507" name="Google Shape;507;p25"/>
          <p:cNvGrpSpPr/>
          <p:nvPr/>
        </p:nvGrpSpPr>
        <p:grpSpPr>
          <a:xfrm>
            <a:off x="6537311" y="1557189"/>
            <a:ext cx="4609528" cy="3991968"/>
            <a:chOff x="-18765" y="121"/>
            <a:chExt cx="4609528" cy="3991968"/>
          </a:xfrm>
        </p:grpSpPr>
        <p:sp>
          <p:nvSpPr>
            <p:cNvPr id="508" name="Google Shape;508;p25"/>
            <p:cNvSpPr/>
            <p:nvPr/>
          </p:nvSpPr>
          <p:spPr>
            <a:xfrm>
              <a:off x="1371823" y="121"/>
              <a:ext cx="1828353" cy="1828353"/>
            </a:xfrm>
            <a:prstGeom prst="downArrow">
              <a:avLst>
                <a:gd fmla="val 50000" name="adj1"/>
                <a:gd fmla="val 35000" name="adj2"/>
              </a:avLst>
            </a:prstGeom>
            <a:solidFill>
              <a:schemeClr val="accent1"/>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5"/>
            <p:cNvSpPr txBox="1"/>
            <p:nvPr/>
          </p:nvSpPr>
          <p:spPr>
            <a:xfrm>
              <a:off x="1828911" y="121"/>
              <a:ext cx="914177" cy="1508391"/>
            </a:xfrm>
            <a:prstGeom prst="rect">
              <a:avLst/>
            </a:prstGeom>
            <a:noFill/>
            <a:ln>
              <a:noFill/>
            </a:ln>
          </p:spPr>
          <p:txBody>
            <a:bodyPr anchorCtr="0" anchor="ctr" bIns="135125" lIns="135125" spcFirstLastPara="1" rIns="135125" wrap="square" tIns="135125">
              <a:noAutofit/>
            </a:bodyPr>
            <a:lstStyle/>
            <a:p>
              <a:pPr indent="0" lvl="0" marL="0" marR="0" rtl="0" algn="l">
                <a:lnSpc>
                  <a:spcPct val="110000"/>
                </a:lnSpc>
                <a:spcBef>
                  <a:spcPts val="0"/>
                </a:spcBef>
                <a:spcAft>
                  <a:spcPts val="0"/>
                </a:spcAft>
                <a:buNone/>
              </a:pPr>
              <a:r>
                <a:rPr lang="en-US" sz="1900">
                  <a:solidFill>
                    <a:schemeClr val="lt1"/>
                  </a:solidFill>
                  <a:latin typeface="Libre Franklin"/>
                  <a:ea typeface="Libre Franklin"/>
                  <a:cs typeface="Libre Franklin"/>
                  <a:sym typeface="Libre Franklin"/>
                </a:rPr>
                <a:t>Client-Intern</a:t>
              </a:r>
              <a:endParaRPr/>
            </a:p>
          </p:txBody>
        </p:sp>
        <p:sp>
          <p:nvSpPr>
            <p:cNvPr id="510" name="Google Shape;510;p25"/>
            <p:cNvSpPr/>
            <p:nvPr/>
          </p:nvSpPr>
          <p:spPr>
            <a:xfrm rot="7200000">
              <a:off x="2427798" y="1829124"/>
              <a:ext cx="1828353" cy="1828353"/>
            </a:xfrm>
            <a:prstGeom prst="downArrow">
              <a:avLst>
                <a:gd fmla="val 50000" name="adj1"/>
                <a:gd fmla="val 35000" name="adj2"/>
              </a:avLst>
            </a:prstGeom>
            <a:solidFill>
              <a:schemeClr val="accent1"/>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5"/>
            <p:cNvSpPr txBox="1"/>
            <p:nvPr/>
          </p:nvSpPr>
          <p:spPr>
            <a:xfrm rot="1800000">
              <a:off x="2726327" y="2366203"/>
              <a:ext cx="1508391" cy="914177"/>
            </a:xfrm>
            <a:prstGeom prst="rect">
              <a:avLst/>
            </a:prstGeom>
            <a:noFill/>
            <a:ln>
              <a:noFill/>
            </a:ln>
          </p:spPr>
          <p:txBody>
            <a:bodyPr anchorCtr="0" anchor="ctr" bIns="135125" lIns="135125" spcFirstLastPara="1" rIns="135125" wrap="square" tIns="135125">
              <a:noAutofit/>
            </a:bodyPr>
            <a:lstStyle/>
            <a:p>
              <a:pPr indent="0" lvl="0" marL="0" marR="0" rtl="0" algn="l">
                <a:lnSpc>
                  <a:spcPct val="110000"/>
                </a:lnSpc>
                <a:spcBef>
                  <a:spcPts val="0"/>
                </a:spcBef>
                <a:spcAft>
                  <a:spcPts val="0"/>
                </a:spcAft>
                <a:buNone/>
              </a:pPr>
              <a:r>
                <a:rPr lang="en-US" sz="1900">
                  <a:solidFill>
                    <a:schemeClr val="lt1"/>
                  </a:solidFill>
                  <a:latin typeface="Libre Franklin"/>
                  <a:ea typeface="Libre Franklin"/>
                  <a:cs typeface="Libre Franklin"/>
                  <a:sym typeface="Libre Franklin"/>
                </a:rPr>
                <a:t>Intern-Supervisor </a:t>
              </a:r>
              <a:endParaRPr/>
            </a:p>
          </p:txBody>
        </p:sp>
        <p:sp>
          <p:nvSpPr>
            <p:cNvPr id="512" name="Google Shape;512;p25"/>
            <p:cNvSpPr/>
            <p:nvPr/>
          </p:nvSpPr>
          <p:spPr>
            <a:xfrm rot="-7200000">
              <a:off x="315847" y="1829124"/>
              <a:ext cx="1828353" cy="1828353"/>
            </a:xfrm>
            <a:prstGeom prst="downArrow">
              <a:avLst>
                <a:gd fmla="val 50000" name="adj1"/>
                <a:gd fmla="val 35000" name="adj2"/>
              </a:avLst>
            </a:prstGeom>
            <a:solidFill>
              <a:schemeClr val="accent1"/>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5"/>
            <p:cNvSpPr txBox="1"/>
            <p:nvPr/>
          </p:nvSpPr>
          <p:spPr>
            <a:xfrm rot="-1800000">
              <a:off x="337280" y="2366203"/>
              <a:ext cx="1508391" cy="914177"/>
            </a:xfrm>
            <a:prstGeom prst="rect">
              <a:avLst/>
            </a:prstGeom>
            <a:noFill/>
            <a:ln>
              <a:noFill/>
            </a:ln>
          </p:spPr>
          <p:txBody>
            <a:bodyPr anchorCtr="0" anchor="ctr" bIns="135125" lIns="135125" spcFirstLastPara="1" rIns="135125" wrap="square" tIns="135125">
              <a:noAutofit/>
            </a:bodyPr>
            <a:lstStyle/>
            <a:p>
              <a:pPr indent="0" lvl="0" marL="0" marR="0" rtl="0" algn="l">
                <a:lnSpc>
                  <a:spcPct val="110000"/>
                </a:lnSpc>
                <a:spcBef>
                  <a:spcPts val="0"/>
                </a:spcBef>
                <a:spcAft>
                  <a:spcPts val="0"/>
                </a:spcAft>
                <a:buNone/>
              </a:pPr>
              <a:r>
                <a:rPr lang="en-US" sz="1900">
                  <a:solidFill>
                    <a:schemeClr val="lt1"/>
                  </a:solidFill>
                  <a:latin typeface="Libre Franklin"/>
                  <a:ea typeface="Libre Franklin"/>
                  <a:cs typeface="Libre Franklin"/>
                  <a:sym typeface="Libre Franklin"/>
                </a:rPr>
                <a:t>Supervisor-________</a:t>
              </a:r>
              <a:endParaRPr/>
            </a:p>
          </p:txBody>
        </p:sp>
      </p:grpSp>
      <p:sp>
        <p:nvSpPr>
          <p:cNvPr id="514" name="Google Shape;514;p25"/>
          <p:cNvSpPr txBox="1"/>
          <p:nvPr/>
        </p:nvSpPr>
        <p:spPr>
          <a:xfrm>
            <a:off x="1216325" y="1518249"/>
            <a:ext cx="78759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9" name="Shape 519"/>
        <p:cNvGrpSpPr/>
        <p:nvPr/>
      </p:nvGrpSpPr>
      <p:grpSpPr>
        <a:xfrm>
          <a:off x="0" y="0"/>
          <a:ext cx="0" cy="0"/>
          <a:chOff x="0" y="0"/>
          <a:chExt cx="0" cy="0"/>
        </a:xfrm>
      </p:grpSpPr>
      <p:sp>
        <p:nvSpPr>
          <p:cNvPr id="520" name="Google Shape;520;p26"/>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21" name="Google Shape;521;p26"/>
          <p:cNvSpPr/>
          <p:nvPr/>
        </p:nvSpPr>
        <p:spPr>
          <a:xfrm>
            <a:off x="234696" y="237744"/>
            <a:ext cx="11722608" cy="6382512"/>
          </a:xfrm>
          <a:prstGeom prst="rect">
            <a:avLst/>
          </a:prstGeom>
          <a:solidFill>
            <a:srgbClr val="D8D8D8">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6"/>
          <p:cNvSpPr/>
          <p:nvPr/>
        </p:nvSpPr>
        <p:spPr>
          <a:xfrm>
            <a:off x="371856" y="374904"/>
            <a:ext cx="11448288"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6"/>
          <p:cNvSpPr txBox="1"/>
          <p:nvPr>
            <p:ph type="title"/>
          </p:nvPr>
        </p:nvSpPr>
        <p:spPr>
          <a:xfrm>
            <a:off x="723619" y="891241"/>
            <a:ext cx="3939084" cy="5075519"/>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262626"/>
              </a:buClr>
              <a:buSzPts val="4000"/>
              <a:buFont typeface="Century Schoolbook"/>
              <a:buNone/>
            </a:pPr>
            <a:r>
              <a:rPr lang="en-US" sz="4000"/>
              <a:t>Implicit Bias</a:t>
            </a:r>
            <a:endParaRPr/>
          </a:p>
        </p:txBody>
      </p:sp>
      <p:cxnSp>
        <p:nvCxnSpPr>
          <p:cNvPr id="524" name="Google Shape;524;p26"/>
          <p:cNvCxnSpPr/>
          <p:nvPr/>
        </p:nvCxnSpPr>
        <p:spPr>
          <a:xfrm>
            <a:off x="4979078" y="2057401"/>
            <a:ext cx="0" cy="2743200"/>
          </a:xfrm>
          <a:prstGeom prst="straightConnector1">
            <a:avLst/>
          </a:prstGeom>
          <a:noFill/>
          <a:ln cap="flat" cmpd="sng" w="15875">
            <a:solidFill>
              <a:srgbClr val="3F3F3F"/>
            </a:solidFill>
            <a:prstDash val="solid"/>
            <a:round/>
            <a:headEnd len="sm" w="sm" type="none"/>
            <a:tailEnd len="sm" w="sm" type="none"/>
          </a:ln>
        </p:spPr>
      </p:cxnSp>
      <p:sp>
        <p:nvSpPr>
          <p:cNvPr id="525" name="Google Shape;525;p26"/>
          <p:cNvSpPr txBox="1"/>
          <p:nvPr>
            <p:ph idx="1" type="body"/>
          </p:nvPr>
        </p:nvSpPr>
        <p:spPr>
          <a:xfrm>
            <a:off x="5300812" y="891241"/>
            <a:ext cx="5978834" cy="5075519"/>
          </a:xfrm>
          <a:prstGeom prst="rect">
            <a:avLst/>
          </a:prstGeom>
          <a:noFill/>
          <a:ln>
            <a:noFill/>
          </a:ln>
        </p:spPr>
        <p:txBody>
          <a:bodyPr anchorCtr="0" anchor="ctr" bIns="45700" lIns="91425" spcFirstLastPara="1" rIns="91425" wrap="square" tIns="45700">
            <a:normAutofit/>
          </a:bodyPr>
          <a:lstStyle/>
          <a:p>
            <a:pPr indent="-182880" lvl="0" marL="182880" rtl="0" algn="l">
              <a:lnSpc>
                <a:spcPct val="110000"/>
              </a:lnSpc>
              <a:spcBef>
                <a:spcPts val="0"/>
              </a:spcBef>
              <a:spcAft>
                <a:spcPts val="0"/>
              </a:spcAft>
              <a:buSzPts val="1500"/>
              <a:buChar char="◦"/>
            </a:pPr>
            <a:r>
              <a:rPr lang="en-US"/>
              <a:t>Reflective practice &amp; supervision</a:t>
            </a:r>
            <a:endParaRPr/>
          </a:p>
          <a:p>
            <a:pPr indent="-182880" lvl="1" marL="457200" rtl="0" algn="l">
              <a:lnSpc>
                <a:spcPct val="110000"/>
              </a:lnSpc>
              <a:spcBef>
                <a:spcPts val="500"/>
              </a:spcBef>
              <a:spcAft>
                <a:spcPts val="0"/>
              </a:spcAft>
              <a:buClr>
                <a:srgbClr val="262626"/>
              </a:buClr>
              <a:buSzPts val="1300"/>
              <a:buChar char="◦"/>
            </a:pPr>
            <a:r>
              <a:rPr lang="en-US"/>
              <a:t>Increased/ongoing awareness </a:t>
            </a:r>
            <a:endParaRPr/>
          </a:p>
          <a:p>
            <a:pPr indent="-182880" lvl="0" marL="182880" rtl="0" algn="l">
              <a:lnSpc>
                <a:spcPct val="110000"/>
              </a:lnSpc>
              <a:spcBef>
                <a:spcPts val="900"/>
              </a:spcBef>
              <a:spcAft>
                <a:spcPts val="0"/>
              </a:spcAft>
              <a:buClr>
                <a:srgbClr val="262626"/>
              </a:buClr>
              <a:buSzPts val="1500"/>
              <a:buChar char="◦"/>
            </a:pPr>
            <a:r>
              <a:rPr lang="en-US"/>
              <a:t>Anti-racist &amp; anti-oppressive social work practice</a:t>
            </a:r>
            <a:endParaRPr/>
          </a:p>
          <a:p>
            <a:pPr indent="-182880" lvl="0" marL="182880" rtl="0" algn="l">
              <a:lnSpc>
                <a:spcPct val="110000"/>
              </a:lnSpc>
              <a:spcBef>
                <a:spcPts val="900"/>
              </a:spcBef>
              <a:spcAft>
                <a:spcPts val="0"/>
              </a:spcAft>
              <a:buClr>
                <a:srgbClr val="262626"/>
              </a:buClr>
              <a:buSzPts val="1500"/>
              <a:buChar char="◦"/>
            </a:pPr>
            <a:r>
              <a:rPr lang="en-US"/>
              <a:t>Identifying assumptions</a:t>
            </a:r>
            <a:endParaRPr/>
          </a:p>
          <a:p>
            <a:pPr indent="-182880" lvl="0" marL="182880" rtl="0" algn="l">
              <a:lnSpc>
                <a:spcPct val="110000"/>
              </a:lnSpc>
              <a:spcBef>
                <a:spcPts val="900"/>
              </a:spcBef>
              <a:spcAft>
                <a:spcPts val="0"/>
              </a:spcAft>
              <a:buClr>
                <a:srgbClr val="262626"/>
              </a:buClr>
              <a:buSzPts val="1500"/>
              <a:buChar char="◦"/>
            </a:pPr>
            <a:r>
              <a:rPr lang="en-US"/>
              <a:t>Modeling exploration &amp; reflective stance</a:t>
            </a:r>
            <a:endParaRPr/>
          </a:p>
          <a:p>
            <a:pPr indent="-182880" lvl="0" marL="182880" rtl="0" algn="l">
              <a:lnSpc>
                <a:spcPct val="110000"/>
              </a:lnSpc>
              <a:spcBef>
                <a:spcPts val="900"/>
              </a:spcBef>
              <a:spcAft>
                <a:spcPts val="0"/>
              </a:spcAft>
              <a:buClr>
                <a:srgbClr val="262626"/>
              </a:buClr>
              <a:buSzPts val="1500"/>
              <a:buChar char="◦"/>
            </a:pPr>
            <a:r>
              <a:rPr lang="en-US"/>
              <a:t>Method for application of cultural humility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0" name="Shape 530"/>
        <p:cNvGrpSpPr/>
        <p:nvPr/>
      </p:nvGrpSpPr>
      <p:grpSpPr>
        <a:xfrm>
          <a:off x="0" y="0"/>
          <a:ext cx="0" cy="0"/>
          <a:chOff x="0" y="0"/>
          <a:chExt cx="0" cy="0"/>
        </a:xfrm>
      </p:grpSpPr>
      <p:sp>
        <p:nvSpPr>
          <p:cNvPr id="531" name="Google Shape;531;p27"/>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32" name="Google Shape;532;p27"/>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7"/>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7"/>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5" name="Google Shape;535;p27"/>
          <p:cNvGrpSpPr/>
          <p:nvPr/>
        </p:nvGrpSpPr>
        <p:grpSpPr>
          <a:xfrm>
            <a:off x="5250180" y="1267730"/>
            <a:ext cx="1691640" cy="615934"/>
            <a:chOff x="5250180" y="1267730"/>
            <a:chExt cx="1691640" cy="615934"/>
          </a:xfrm>
        </p:grpSpPr>
        <p:cxnSp>
          <p:nvCxnSpPr>
            <p:cNvPr id="536" name="Google Shape;536;p27"/>
            <p:cNvCxnSpPr/>
            <p:nvPr/>
          </p:nvCxnSpPr>
          <p:spPr>
            <a:xfrm>
              <a:off x="525018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537" name="Google Shape;537;p27"/>
            <p:cNvCxnSpPr/>
            <p:nvPr/>
          </p:nvCxnSpPr>
          <p:spPr>
            <a:xfrm>
              <a:off x="694182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538" name="Google Shape;538;p27"/>
            <p:cNvCxnSpPr/>
            <p:nvPr/>
          </p:nvCxnSpPr>
          <p:spPr>
            <a:xfrm>
              <a:off x="5250180" y="1883664"/>
              <a:ext cx="169164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grpSp>
      <p:sp>
        <p:nvSpPr>
          <p:cNvPr id="539" name="Google Shape;539;p27"/>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40" name="Google Shape;540;p27"/>
          <p:cNvSpPr/>
          <p:nvPr/>
        </p:nvSpPr>
        <p:spPr>
          <a:xfrm>
            <a:off x="643337" y="643464"/>
            <a:ext cx="10912338" cy="5571072"/>
          </a:xfrm>
          <a:prstGeom prst="rect">
            <a:avLst/>
          </a:prstGeom>
          <a:solidFill>
            <a:srgbClr val="FFFFFF"/>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7"/>
          <p:cNvSpPr/>
          <p:nvPr/>
        </p:nvSpPr>
        <p:spPr>
          <a:xfrm>
            <a:off x="809702" y="809244"/>
            <a:ext cx="10579608" cy="5239512"/>
          </a:xfrm>
          <a:prstGeom prst="rect">
            <a:avLst/>
          </a:prstGeom>
          <a:solidFill>
            <a:schemeClr val="lt1"/>
          </a:solid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7"/>
          <p:cNvSpPr txBox="1"/>
          <p:nvPr>
            <p:ph type="title"/>
          </p:nvPr>
        </p:nvSpPr>
        <p:spPr>
          <a:xfrm>
            <a:off x="1306286" y="1446715"/>
            <a:ext cx="9637485" cy="3299335"/>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rgbClr val="262626"/>
              </a:buClr>
              <a:buSzPts val="2400"/>
              <a:buFont typeface="Century Schoolbook"/>
              <a:buNone/>
            </a:pPr>
            <a:r>
              <a:rPr lang="en-US" sz="2400" cap="none"/>
              <a:t>"A PARTNERSHIP FORMED FOR LEARNING AND FOR DEVELOPING A DEEPER AWARENESS ABOUT ALL ASPECTS OF A CLINICAL CASE, ESPECIALLY THE SOCIAL, EMOTIONAL, AND OVERALL INTERRELATED COMPLEXITY OF DEVELOPMENTAL DOMAINS."</a:t>
            </a:r>
            <a:br>
              <a:rPr lang="en-US" sz="2400" cap="none"/>
            </a:br>
            <a:br>
              <a:rPr lang="en-US" sz="2400" cap="none"/>
            </a:br>
            <a:r>
              <a:rPr lang="en-US" sz="2400" cap="none"/>
              <a:t>SHAHMOON-SHANOK 2006, P. 344</a:t>
            </a:r>
            <a:endParaRPr sz="2400"/>
          </a:p>
        </p:txBody>
      </p:sp>
      <p:sp>
        <p:nvSpPr>
          <p:cNvPr id="543" name="Google Shape;543;p27"/>
          <p:cNvSpPr/>
          <p:nvPr/>
        </p:nvSpPr>
        <p:spPr>
          <a:xfrm>
            <a:off x="5135880" y="640856"/>
            <a:ext cx="1920240" cy="73152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44" name="Google Shape;544;p27"/>
          <p:cNvCxnSpPr/>
          <p:nvPr/>
        </p:nvCxnSpPr>
        <p:spPr>
          <a:xfrm>
            <a:off x="5250180" y="640855"/>
            <a:ext cx="0" cy="640080"/>
          </a:xfrm>
          <a:prstGeom prst="straightConnector1">
            <a:avLst/>
          </a:prstGeom>
          <a:solidFill>
            <a:srgbClr val="262626"/>
          </a:solidFill>
          <a:ln cap="flat" cmpd="sng" w="9525">
            <a:solidFill>
              <a:srgbClr val="000000"/>
            </a:solidFill>
            <a:prstDash val="solid"/>
            <a:miter lim="800000"/>
            <a:headEnd len="sm" w="sm" type="none"/>
            <a:tailEnd len="sm" w="sm" type="none"/>
          </a:ln>
        </p:spPr>
      </p:cxnSp>
      <p:cxnSp>
        <p:nvCxnSpPr>
          <p:cNvPr id="545" name="Google Shape;545;p27"/>
          <p:cNvCxnSpPr/>
          <p:nvPr/>
        </p:nvCxnSpPr>
        <p:spPr>
          <a:xfrm>
            <a:off x="6941820" y="640855"/>
            <a:ext cx="0" cy="640080"/>
          </a:xfrm>
          <a:prstGeom prst="straightConnector1">
            <a:avLst/>
          </a:prstGeom>
          <a:solidFill>
            <a:srgbClr val="262626"/>
          </a:solidFill>
          <a:ln cap="flat" cmpd="sng" w="9525">
            <a:solidFill>
              <a:srgbClr val="000000"/>
            </a:solidFill>
            <a:prstDash val="solid"/>
            <a:miter lim="800000"/>
            <a:headEnd len="sm" w="sm" type="none"/>
            <a:tailEnd len="sm" w="sm" type="none"/>
          </a:ln>
        </p:spPr>
      </p:cxnSp>
      <p:cxnSp>
        <p:nvCxnSpPr>
          <p:cNvPr id="546" name="Google Shape;546;p27"/>
          <p:cNvCxnSpPr/>
          <p:nvPr/>
        </p:nvCxnSpPr>
        <p:spPr>
          <a:xfrm>
            <a:off x="5250180" y="1286150"/>
            <a:ext cx="1691640" cy="0"/>
          </a:xfrm>
          <a:prstGeom prst="straightConnector1">
            <a:avLst/>
          </a:prstGeom>
          <a:solidFill>
            <a:srgbClr val="262626"/>
          </a:solidFill>
          <a:ln cap="flat" cmpd="sng" w="9525">
            <a:solidFill>
              <a:srgbClr val="000000"/>
            </a:solidFill>
            <a:prstDash val="solid"/>
            <a:miter lim="800000"/>
            <a:headEnd len="sm" w="sm" type="none"/>
            <a:tailEnd len="sm" w="sm"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1" name="Shape 551"/>
        <p:cNvGrpSpPr/>
        <p:nvPr/>
      </p:nvGrpSpPr>
      <p:grpSpPr>
        <a:xfrm>
          <a:off x="0" y="0"/>
          <a:ext cx="0" cy="0"/>
          <a:chOff x="0" y="0"/>
          <a:chExt cx="0" cy="0"/>
        </a:xfrm>
      </p:grpSpPr>
      <p:sp>
        <p:nvSpPr>
          <p:cNvPr id="552" name="Google Shape;552;p28"/>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53" name="Google Shape;553;p28"/>
          <p:cNvSpPr/>
          <p:nvPr/>
        </p:nvSpPr>
        <p:spPr>
          <a:xfrm>
            <a:off x="234696" y="237744"/>
            <a:ext cx="11722608" cy="6382512"/>
          </a:xfrm>
          <a:prstGeom prst="rect">
            <a:avLst/>
          </a:prstGeom>
          <a:solidFill>
            <a:srgbClr val="D8D8D8">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8"/>
          <p:cNvSpPr/>
          <p:nvPr/>
        </p:nvSpPr>
        <p:spPr>
          <a:xfrm>
            <a:off x="371856" y="374904"/>
            <a:ext cx="11448288" cy="6108192"/>
          </a:xfrm>
          <a:prstGeom prst="rect">
            <a:avLst/>
          </a:prstGeom>
          <a:noFill/>
          <a:ln cap="sq" cmpd="sng" w="9525">
            <a:solidFill>
              <a:srgbClr val="26262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4200"/>
              <a:buFont typeface="Century Schoolbook"/>
              <a:buNone/>
            </a:pPr>
            <a:r>
              <a:rPr lang="en-US"/>
              <a:t>Characteristics of Reflective Supervisors  </a:t>
            </a:r>
            <a:endParaRPr/>
          </a:p>
        </p:txBody>
      </p:sp>
      <p:grpSp>
        <p:nvGrpSpPr>
          <p:cNvPr id="556" name="Google Shape;556;p28"/>
          <p:cNvGrpSpPr/>
          <p:nvPr/>
        </p:nvGrpSpPr>
        <p:grpSpPr>
          <a:xfrm>
            <a:off x="1071205" y="3291269"/>
            <a:ext cx="10049588" cy="1763199"/>
            <a:chOff x="4405" y="981206"/>
            <a:chExt cx="10049588" cy="1763199"/>
          </a:xfrm>
        </p:grpSpPr>
        <p:sp>
          <p:nvSpPr>
            <p:cNvPr id="557" name="Google Shape;557;p28"/>
            <p:cNvSpPr/>
            <p:nvPr/>
          </p:nvSpPr>
          <p:spPr>
            <a:xfrm>
              <a:off x="489253" y="981206"/>
              <a:ext cx="793388" cy="793388"/>
            </a:xfrm>
            <a:prstGeom prst="rect">
              <a:avLst/>
            </a:prstGeom>
            <a:blipFill rotWithShape="1">
              <a:blip r:embed="rId3">
                <a:alphaModFix/>
              </a:blip>
              <a:stretch>
                <a:fillRect b="0" l="0" r="0"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8"/>
            <p:cNvSpPr/>
            <p:nvPr/>
          </p:nvSpPr>
          <p:spPr>
            <a:xfrm>
              <a:off x="4405" y="2039171"/>
              <a:ext cx="1763085" cy="7052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8"/>
            <p:cNvSpPr txBox="1"/>
            <p:nvPr/>
          </p:nvSpPr>
          <p:spPr>
            <a:xfrm>
              <a:off x="4405" y="2039171"/>
              <a:ext cx="1763085" cy="705234"/>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US" sz="2400">
                  <a:solidFill>
                    <a:schemeClr val="dk1"/>
                  </a:solidFill>
                  <a:latin typeface="Libre Franklin"/>
                  <a:ea typeface="Libre Franklin"/>
                  <a:cs typeface="Libre Franklin"/>
                  <a:sym typeface="Libre Franklin"/>
                </a:rPr>
                <a:t>Attentive</a:t>
              </a:r>
              <a:endParaRPr/>
            </a:p>
          </p:txBody>
        </p:sp>
        <p:sp>
          <p:nvSpPr>
            <p:cNvPr id="560" name="Google Shape;560;p28"/>
            <p:cNvSpPr/>
            <p:nvPr/>
          </p:nvSpPr>
          <p:spPr>
            <a:xfrm>
              <a:off x="2560879" y="981206"/>
              <a:ext cx="793388" cy="793388"/>
            </a:xfrm>
            <a:prstGeom prst="rect">
              <a:avLst/>
            </a:prstGeom>
            <a:blipFill rotWithShape="1">
              <a:blip r:embed="rId4">
                <a:alphaModFix/>
              </a:blip>
              <a:stretch>
                <a:fillRect b="0" l="0" r="0"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8"/>
            <p:cNvSpPr/>
            <p:nvPr/>
          </p:nvSpPr>
          <p:spPr>
            <a:xfrm>
              <a:off x="2076031" y="2039171"/>
              <a:ext cx="1763085" cy="7052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8"/>
            <p:cNvSpPr txBox="1"/>
            <p:nvPr/>
          </p:nvSpPr>
          <p:spPr>
            <a:xfrm>
              <a:off x="2076031" y="2039171"/>
              <a:ext cx="1763085" cy="705234"/>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US" sz="2400">
                  <a:solidFill>
                    <a:schemeClr val="dk1"/>
                  </a:solidFill>
                  <a:latin typeface="Libre Franklin"/>
                  <a:ea typeface="Libre Franklin"/>
                  <a:cs typeface="Libre Franklin"/>
                  <a:sym typeface="Libre Franklin"/>
                </a:rPr>
                <a:t>Engaged </a:t>
              </a:r>
              <a:endParaRPr/>
            </a:p>
          </p:txBody>
        </p:sp>
        <p:sp>
          <p:nvSpPr>
            <p:cNvPr id="563" name="Google Shape;563;p28"/>
            <p:cNvSpPr/>
            <p:nvPr/>
          </p:nvSpPr>
          <p:spPr>
            <a:xfrm>
              <a:off x="4632505" y="981206"/>
              <a:ext cx="793388" cy="793388"/>
            </a:xfrm>
            <a:prstGeom prst="rect">
              <a:avLst/>
            </a:prstGeom>
            <a:blipFill rotWithShape="1">
              <a:blip r:embed="rId5">
                <a:alphaModFix/>
              </a:blip>
              <a:stretch>
                <a:fillRect b="0" l="0" r="0"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8"/>
            <p:cNvSpPr/>
            <p:nvPr/>
          </p:nvSpPr>
          <p:spPr>
            <a:xfrm>
              <a:off x="4147657" y="2039171"/>
              <a:ext cx="1763085" cy="7052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8"/>
            <p:cNvSpPr txBox="1"/>
            <p:nvPr/>
          </p:nvSpPr>
          <p:spPr>
            <a:xfrm>
              <a:off x="4147657" y="2039171"/>
              <a:ext cx="1763085" cy="705234"/>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US" sz="2400">
                  <a:solidFill>
                    <a:schemeClr val="dk1"/>
                  </a:solidFill>
                  <a:latin typeface="Libre Franklin"/>
                  <a:ea typeface="Libre Franklin"/>
                  <a:cs typeface="Libre Franklin"/>
                  <a:sym typeface="Libre Franklin"/>
                </a:rPr>
                <a:t>Thoughtful </a:t>
              </a:r>
              <a:endParaRPr/>
            </a:p>
          </p:txBody>
        </p:sp>
        <p:sp>
          <p:nvSpPr>
            <p:cNvPr id="566" name="Google Shape;566;p28"/>
            <p:cNvSpPr/>
            <p:nvPr/>
          </p:nvSpPr>
          <p:spPr>
            <a:xfrm>
              <a:off x="6704131" y="981206"/>
              <a:ext cx="793388" cy="793388"/>
            </a:xfrm>
            <a:prstGeom prst="rect">
              <a:avLst/>
            </a:prstGeom>
            <a:blipFill rotWithShape="1">
              <a:blip r:embed="rId6">
                <a:alphaModFix/>
              </a:blip>
              <a:stretch>
                <a:fillRect b="0" l="0" r="0"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8"/>
            <p:cNvSpPr/>
            <p:nvPr/>
          </p:nvSpPr>
          <p:spPr>
            <a:xfrm>
              <a:off x="6219283" y="2039171"/>
              <a:ext cx="1763085" cy="7052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8"/>
            <p:cNvSpPr txBox="1"/>
            <p:nvPr/>
          </p:nvSpPr>
          <p:spPr>
            <a:xfrm>
              <a:off x="6219283" y="2039171"/>
              <a:ext cx="1763085" cy="705234"/>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US" sz="2400">
                  <a:solidFill>
                    <a:schemeClr val="dk1"/>
                  </a:solidFill>
                  <a:latin typeface="Libre Franklin"/>
                  <a:ea typeface="Libre Franklin"/>
                  <a:cs typeface="Libre Franklin"/>
                  <a:sym typeface="Libre Franklin"/>
                </a:rPr>
                <a:t>Self-aware</a:t>
              </a:r>
              <a:endParaRPr/>
            </a:p>
          </p:txBody>
        </p:sp>
        <p:sp>
          <p:nvSpPr>
            <p:cNvPr id="569" name="Google Shape;569;p28"/>
            <p:cNvSpPr/>
            <p:nvPr/>
          </p:nvSpPr>
          <p:spPr>
            <a:xfrm>
              <a:off x="8775757" y="981206"/>
              <a:ext cx="793388" cy="793388"/>
            </a:xfrm>
            <a:prstGeom prst="rect">
              <a:avLst/>
            </a:prstGeom>
            <a:blipFill rotWithShape="1">
              <a:blip r:embed="rId7">
                <a:alphaModFix/>
              </a:blip>
              <a:stretch>
                <a:fillRect b="0" l="0" r="0"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8"/>
            <p:cNvSpPr/>
            <p:nvPr/>
          </p:nvSpPr>
          <p:spPr>
            <a:xfrm>
              <a:off x="8290908" y="2039171"/>
              <a:ext cx="1763085" cy="7052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8"/>
            <p:cNvSpPr txBox="1"/>
            <p:nvPr/>
          </p:nvSpPr>
          <p:spPr>
            <a:xfrm>
              <a:off x="8290908" y="2039171"/>
              <a:ext cx="1763085" cy="705234"/>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US" sz="2400">
                  <a:solidFill>
                    <a:schemeClr val="dk1"/>
                  </a:solidFill>
                  <a:latin typeface="Libre Franklin"/>
                  <a:ea typeface="Libre Franklin"/>
                  <a:cs typeface="Libre Franklin"/>
                  <a:sym typeface="Libre Franklin"/>
                </a:rPr>
                <a:t>Curious</a:t>
              </a:r>
              <a:endParaRPr/>
            </a:p>
          </p:txBody>
        </p:sp>
      </p:grpSp>
      <p:sp>
        <p:nvSpPr>
          <p:cNvPr id="572" name="Google Shape;572;p28"/>
          <p:cNvSpPr txBox="1"/>
          <p:nvPr/>
        </p:nvSpPr>
        <p:spPr>
          <a:xfrm>
            <a:off x="7772400" y="6075872"/>
            <a:ext cx="48854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Tomlin et al. </a:t>
            </a:r>
            <a:r>
              <a:rPr lang="en-US" sz="1800" u="sng">
                <a:solidFill>
                  <a:schemeClr val="dk1"/>
                </a:solidFill>
                <a:latin typeface="Calibri"/>
                <a:ea typeface="Calibri"/>
                <a:cs typeface="Calibri"/>
                <a:sym typeface="Calibri"/>
                <a:hlinkClick r:id="rId8">
                  <a:extLst>
                    <a:ext uri="{A12FA001-AC4F-418D-AE19-62706E023703}">
                      <ahyp:hlinkClr val="tx"/>
                    </a:ext>
                  </a:extLst>
                </a:hlinkClick>
              </a:rPr>
              <a:t>2014</a:t>
            </a:r>
            <a:r>
              <a:rPr lang="en-US" sz="1800">
                <a:solidFill>
                  <a:schemeClr val="dk1"/>
                </a:solidFill>
                <a:latin typeface="Calibri"/>
                <a:ea typeface="Calibri"/>
                <a:cs typeface="Calibri"/>
                <a:sym typeface="Calibri"/>
              </a:rPr>
              <a:t>, as cited in Shea, 2018</a:t>
            </a:r>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2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200"/>
              <a:buFont typeface="Century Schoolbook"/>
              <a:buNone/>
            </a:pPr>
            <a:r>
              <a:rPr lang="en-US"/>
              <a:t>What does a reflective supervisory relationship look like? </a:t>
            </a:r>
            <a:endParaRPr/>
          </a:p>
        </p:txBody>
      </p:sp>
      <p:sp>
        <p:nvSpPr>
          <p:cNvPr id="579" name="Google Shape;579;p29"/>
          <p:cNvSpPr txBox="1"/>
          <p:nvPr>
            <p:ph idx="1" type="body"/>
          </p:nvPr>
        </p:nvSpPr>
        <p:spPr>
          <a:xfrm>
            <a:off x="1066800" y="2103120"/>
            <a:ext cx="10058400" cy="3849624"/>
          </a:xfrm>
          <a:prstGeom prst="rect">
            <a:avLst/>
          </a:prstGeom>
          <a:noFill/>
          <a:ln>
            <a:noFill/>
          </a:ln>
        </p:spPr>
        <p:txBody>
          <a:bodyPr anchorCtr="0" anchor="t" bIns="45700" lIns="91425" spcFirstLastPara="1" rIns="91425" wrap="square" tIns="45700">
            <a:normAutofit/>
          </a:bodyPr>
          <a:lstStyle/>
          <a:p>
            <a:pPr indent="-182880" lvl="0" marL="182880" rtl="0" algn="l">
              <a:lnSpc>
                <a:spcPct val="110000"/>
              </a:lnSpc>
              <a:spcBef>
                <a:spcPts val="0"/>
              </a:spcBef>
              <a:spcAft>
                <a:spcPts val="0"/>
              </a:spcAft>
              <a:buSzPts val="1500"/>
              <a:buChar char="◦"/>
            </a:pPr>
            <a:r>
              <a:rPr lang="en-US"/>
              <a:t>Collaborative</a:t>
            </a:r>
            <a:endParaRPr/>
          </a:p>
          <a:p>
            <a:pPr indent="-182880" lvl="0" marL="182880" rtl="0" algn="l">
              <a:lnSpc>
                <a:spcPct val="110000"/>
              </a:lnSpc>
              <a:spcBef>
                <a:spcPts val="900"/>
              </a:spcBef>
              <a:spcAft>
                <a:spcPts val="0"/>
              </a:spcAft>
              <a:buClr>
                <a:srgbClr val="262626"/>
              </a:buClr>
              <a:buSzPts val="1500"/>
              <a:buChar char="◦"/>
            </a:pPr>
            <a:r>
              <a:rPr lang="en-US"/>
              <a:t>Follows the supervisee's lead</a:t>
            </a:r>
            <a:endParaRPr/>
          </a:p>
          <a:p>
            <a:pPr indent="-182880" lvl="0" marL="182880" rtl="0" algn="l">
              <a:lnSpc>
                <a:spcPct val="110000"/>
              </a:lnSpc>
              <a:spcBef>
                <a:spcPts val="900"/>
              </a:spcBef>
              <a:spcAft>
                <a:spcPts val="0"/>
              </a:spcAft>
              <a:buClr>
                <a:srgbClr val="262626"/>
              </a:buClr>
              <a:buSzPts val="1500"/>
              <a:buChar char="◦"/>
            </a:pPr>
            <a:r>
              <a:rPr lang="en-US"/>
              <a:t>Non-directive</a:t>
            </a:r>
            <a:endParaRPr/>
          </a:p>
          <a:p>
            <a:pPr indent="-182880" lvl="0" marL="182880" rtl="0" algn="l">
              <a:lnSpc>
                <a:spcPct val="110000"/>
              </a:lnSpc>
              <a:spcBef>
                <a:spcPts val="900"/>
              </a:spcBef>
              <a:spcAft>
                <a:spcPts val="0"/>
              </a:spcAft>
              <a:buClr>
                <a:srgbClr val="262626"/>
              </a:buClr>
              <a:buSzPts val="1500"/>
              <a:buChar char="◦"/>
            </a:pPr>
            <a:r>
              <a:rPr lang="en-US"/>
              <a:t>Explores supervisee's emotional response to the work </a:t>
            </a:r>
            <a:endParaRPr/>
          </a:p>
          <a:p>
            <a:pPr indent="-182880" lvl="0" marL="182880" rtl="0" algn="l">
              <a:lnSpc>
                <a:spcPct val="110000"/>
              </a:lnSpc>
              <a:spcBef>
                <a:spcPts val="900"/>
              </a:spcBef>
              <a:spcAft>
                <a:spcPts val="0"/>
              </a:spcAft>
              <a:buClr>
                <a:srgbClr val="262626"/>
              </a:buClr>
              <a:buSzPts val="1500"/>
              <a:buChar char="◦"/>
            </a:pPr>
            <a:r>
              <a:rPr lang="en-US"/>
              <a:t>Recognizing a power differential </a:t>
            </a:r>
            <a:endParaRPr/>
          </a:p>
          <a:p>
            <a:pPr indent="-182880" lvl="0" marL="182880" rtl="0" algn="l">
              <a:lnSpc>
                <a:spcPct val="110000"/>
              </a:lnSpc>
              <a:spcBef>
                <a:spcPts val="900"/>
              </a:spcBef>
              <a:spcAft>
                <a:spcPts val="0"/>
              </a:spcAft>
              <a:buClr>
                <a:srgbClr val="262626"/>
              </a:buClr>
              <a:buSzPts val="1500"/>
              <a:buChar char="◦"/>
            </a:pPr>
            <a:r>
              <a:rPr lang="en-US"/>
              <a:t>No "right answer"</a:t>
            </a:r>
            <a:endParaRPr/>
          </a:p>
          <a:p>
            <a:pPr indent="-182880" lvl="0" marL="182880" rtl="0" algn="l">
              <a:lnSpc>
                <a:spcPct val="110000"/>
              </a:lnSpc>
              <a:spcBef>
                <a:spcPts val="900"/>
              </a:spcBef>
              <a:spcAft>
                <a:spcPts val="0"/>
              </a:spcAft>
              <a:buClr>
                <a:srgbClr val="262626"/>
              </a:buClr>
              <a:buSzPts val="1500"/>
              <a:buChar char="◦"/>
            </a:pPr>
            <a:r>
              <a:rPr lang="en-US"/>
              <a:t>Focused on critical thinking </a:t>
            </a:r>
            <a:endParaRPr/>
          </a:p>
          <a:p>
            <a:pPr indent="-182880" lvl="0" marL="182880" rtl="0" algn="l">
              <a:lnSpc>
                <a:spcPct val="110000"/>
              </a:lnSpc>
              <a:spcBef>
                <a:spcPts val="900"/>
              </a:spcBef>
              <a:spcAft>
                <a:spcPts val="0"/>
              </a:spcAft>
              <a:buClr>
                <a:srgbClr val="262626"/>
              </a:buClr>
              <a:buSzPts val="1500"/>
              <a:buChar char="◦"/>
            </a:pPr>
            <a:r>
              <a:rPr lang="en-US"/>
              <a:t>Empowering students to explore their "compass" to working with difficult and nuanced situations </a:t>
            </a:r>
            <a:endParaRPr/>
          </a:p>
          <a:p>
            <a:pPr indent="-87629" lvl="0" marL="182880" rtl="0" algn="l">
              <a:lnSpc>
                <a:spcPct val="110000"/>
              </a:lnSpc>
              <a:spcBef>
                <a:spcPts val="900"/>
              </a:spcBef>
              <a:spcAft>
                <a:spcPts val="0"/>
              </a:spcAft>
              <a:buClr>
                <a:srgbClr val="262626"/>
              </a:buClr>
              <a:buSzPts val="1500"/>
              <a:buNone/>
            </a:pPr>
            <a:r>
              <a:t/>
            </a:r>
            <a:endParaRPr/>
          </a:p>
        </p:txBody>
      </p:sp>
      <p:sp>
        <p:nvSpPr>
          <p:cNvPr id="580" name="Google Shape;580;p29"/>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Shea, 2019</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163" name="Google Shape;163;p3"/>
          <p:cNvSpPr/>
          <p:nvPr/>
        </p:nvSpPr>
        <p:spPr>
          <a:xfrm>
            <a:off x="453190" y="457199"/>
            <a:ext cx="11281609" cy="2146164"/>
          </a:xfrm>
          <a:prstGeom prst="rect">
            <a:avLst/>
          </a:prstGeom>
          <a:solidFill>
            <a:srgbClr val="D8D8D8">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616738" y="620453"/>
            <a:ext cx="10954512" cy="1819656"/>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txBox="1"/>
          <p:nvPr>
            <p:ph type="title"/>
          </p:nvPr>
        </p:nvSpPr>
        <p:spPr>
          <a:xfrm>
            <a:off x="1064794" y="844481"/>
            <a:ext cx="10058400" cy="1371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200"/>
              <a:buFont typeface="Century Schoolbook"/>
              <a:buNone/>
            </a:pPr>
            <a:r>
              <a:rPr lang="en-US">
                <a:solidFill>
                  <a:schemeClr val="dk1"/>
                </a:solidFill>
              </a:rPr>
              <a:t>Presentation Objectives</a:t>
            </a:r>
            <a:endParaRPr/>
          </a:p>
        </p:txBody>
      </p:sp>
      <p:grpSp>
        <p:nvGrpSpPr>
          <p:cNvPr id="166" name="Google Shape;166;p3"/>
          <p:cNvGrpSpPr/>
          <p:nvPr/>
        </p:nvGrpSpPr>
        <p:grpSpPr>
          <a:xfrm>
            <a:off x="1473924" y="3060562"/>
            <a:ext cx="9267563" cy="2908437"/>
            <a:chOff x="724" y="0"/>
            <a:chExt cx="9267563" cy="2908437"/>
          </a:xfrm>
        </p:grpSpPr>
        <p:sp>
          <p:nvSpPr>
            <p:cNvPr id="167" name="Google Shape;167;p3"/>
            <p:cNvSpPr/>
            <p:nvPr/>
          </p:nvSpPr>
          <p:spPr>
            <a:xfrm>
              <a:off x="724" y="0"/>
              <a:ext cx="2932773" cy="2908437"/>
            </a:xfrm>
            <a:prstGeom prst="rect">
              <a:avLst/>
            </a:prstGeom>
            <a:solidFill>
              <a:schemeClr val="accent1"/>
            </a:solidFill>
            <a:ln cap="flat" cmpd="sng" w="127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txBox="1"/>
            <p:nvPr/>
          </p:nvSpPr>
          <p:spPr>
            <a:xfrm>
              <a:off x="724" y="1163374"/>
              <a:ext cx="2932773" cy="1745062"/>
            </a:xfrm>
            <a:prstGeom prst="rect">
              <a:avLst/>
            </a:prstGeom>
            <a:noFill/>
            <a:ln>
              <a:noFill/>
            </a:ln>
          </p:spPr>
          <p:txBody>
            <a:bodyPr anchorCtr="0" anchor="t" bIns="330200" lIns="289675" spcFirstLastPara="1" rIns="289675" wrap="square" tIns="0">
              <a:noAutofit/>
            </a:bodyPr>
            <a:lstStyle/>
            <a:p>
              <a:pPr indent="0" lvl="0" marL="0" marR="0" rtl="0" algn="l">
                <a:lnSpc>
                  <a:spcPct val="90000"/>
                </a:lnSpc>
                <a:spcBef>
                  <a:spcPts val="0"/>
                </a:spcBef>
                <a:spcAft>
                  <a:spcPts val="0"/>
                </a:spcAft>
                <a:buNone/>
              </a:pPr>
              <a:r>
                <a:rPr b="0" i="1" lang="en-US" sz="1700" u="none" cap="none" strike="noStrike">
                  <a:solidFill>
                    <a:schemeClr val="lt1"/>
                  </a:solidFill>
                  <a:latin typeface="Libre Franklin"/>
                  <a:ea typeface="Libre Franklin"/>
                  <a:cs typeface="Libre Franklin"/>
                  <a:sym typeface="Libre Franklin"/>
                </a:rPr>
                <a:t>DEFINE REFLECTIVE SUPERVISION.</a:t>
              </a:r>
              <a:endParaRPr b="0" i="0" sz="1700" u="none" cap="none" strike="noStrike">
                <a:solidFill>
                  <a:schemeClr val="lt1"/>
                </a:solidFill>
                <a:latin typeface="Century Schoolbook"/>
                <a:ea typeface="Century Schoolbook"/>
                <a:cs typeface="Century Schoolbook"/>
                <a:sym typeface="Century Schoolbook"/>
              </a:endParaRPr>
            </a:p>
          </p:txBody>
        </p:sp>
        <p:sp>
          <p:nvSpPr>
            <p:cNvPr id="169" name="Google Shape;169;p3"/>
            <p:cNvSpPr/>
            <p:nvPr/>
          </p:nvSpPr>
          <p:spPr>
            <a:xfrm>
              <a:off x="724" y="0"/>
              <a:ext cx="2932773" cy="116337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txBox="1"/>
            <p:nvPr/>
          </p:nvSpPr>
          <p:spPr>
            <a:xfrm>
              <a:off x="724" y="0"/>
              <a:ext cx="2932773" cy="1163374"/>
            </a:xfrm>
            <a:prstGeom prst="rect">
              <a:avLst/>
            </a:prstGeom>
            <a:noFill/>
            <a:ln>
              <a:noFill/>
            </a:ln>
          </p:spPr>
          <p:txBody>
            <a:bodyPr anchorCtr="0" anchor="ctr" bIns="165100" lIns="289675" spcFirstLastPara="1" rIns="289675" wrap="square" tIns="165100">
              <a:noAutofit/>
            </a:bodyPr>
            <a:lstStyle/>
            <a:p>
              <a:pPr indent="0" lvl="0" marL="0" marR="0" rtl="0" algn="l">
                <a:lnSpc>
                  <a:spcPct val="90000"/>
                </a:lnSpc>
                <a:spcBef>
                  <a:spcPts val="0"/>
                </a:spcBef>
                <a:spcAft>
                  <a:spcPts val="0"/>
                </a:spcAft>
                <a:buNone/>
              </a:pPr>
              <a:r>
                <a:rPr b="0" i="0" lang="en-US" sz="2600" u="none" cap="none" strike="noStrike">
                  <a:solidFill>
                    <a:schemeClr val="lt1"/>
                  </a:solidFill>
                  <a:latin typeface="Libre Franklin"/>
                  <a:ea typeface="Libre Franklin"/>
                  <a:cs typeface="Libre Franklin"/>
                  <a:sym typeface="Libre Franklin"/>
                </a:rPr>
                <a:t>01</a:t>
              </a:r>
              <a:endParaRPr/>
            </a:p>
            <a:p>
              <a:pPr indent="0" lvl="0" marL="0" marR="0" rtl="0" algn="l">
                <a:lnSpc>
                  <a:spcPct val="90000"/>
                </a:lnSpc>
                <a:spcBef>
                  <a:spcPts val="910"/>
                </a:spcBef>
                <a:spcAft>
                  <a:spcPts val="0"/>
                </a:spcAft>
                <a:buNone/>
              </a:pPr>
              <a:r>
                <a:t/>
              </a:r>
              <a:endParaRPr b="0" i="0" sz="2600" u="none" cap="none" strike="noStrike">
                <a:solidFill>
                  <a:schemeClr val="lt1"/>
                </a:solidFill>
                <a:latin typeface="Libre Franklin"/>
                <a:ea typeface="Libre Franklin"/>
                <a:cs typeface="Libre Franklin"/>
                <a:sym typeface="Libre Franklin"/>
              </a:endParaRPr>
            </a:p>
          </p:txBody>
        </p:sp>
        <p:sp>
          <p:nvSpPr>
            <p:cNvPr id="171" name="Google Shape;171;p3"/>
            <p:cNvSpPr/>
            <p:nvPr/>
          </p:nvSpPr>
          <p:spPr>
            <a:xfrm>
              <a:off x="3168119" y="0"/>
              <a:ext cx="2932773" cy="2908437"/>
            </a:xfrm>
            <a:prstGeom prst="rect">
              <a:avLst/>
            </a:prstGeom>
            <a:solidFill>
              <a:schemeClr val="accent1"/>
            </a:solidFill>
            <a:ln cap="flat" cmpd="sng" w="127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
            <p:cNvSpPr txBox="1"/>
            <p:nvPr/>
          </p:nvSpPr>
          <p:spPr>
            <a:xfrm>
              <a:off x="3168119" y="1163374"/>
              <a:ext cx="2932773" cy="1745062"/>
            </a:xfrm>
            <a:prstGeom prst="rect">
              <a:avLst/>
            </a:prstGeom>
            <a:noFill/>
            <a:ln>
              <a:noFill/>
            </a:ln>
          </p:spPr>
          <p:txBody>
            <a:bodyPr anchorCtr="0" anchor="t" bIns="330200" lIns="289675" spcFirstLastPara="1" rIns="289675" wrap="square" tIns="0">
              <a:noAutofit/>
            </a:bodyPr>
            <a:lstStyle/>
            <a:p>
              <a:pPr indent="0" lvl="0" marL="0" marR="0" rtl="0" algn="l">
                <a:lnSpc>
                  <a:spcPct val="90000"/>
                </a:lnSpc>
                <a:spcBef>
                  <a:spcPts val="0"/>
                </a:spcBef>
                <a:spcAft>
                  <a:spcPts val="0"/>
                </a:spcAft>
                <a:buNone/>
              </a:pPr>
              <a:r>
                <a:rPr b="0" i="1" lang="en-US" sz="1700" u="none" cap="none" strike="noStrike">
                  <a:solidFill>
                    <a:schemeClr val="lt1"/>
                  </a:solidFill>
                  <a:latin typeface="Libre Franklin"/>
                  <a:ea typeface="Libre Franklin"/>
                  <a:cs typeface="Libre Franklin"/>
                  <a:sym typeface="Libre Franklin"/>
                </a:rPr>
                <a:t>  UNDERSTAND ITS IMPORTANCE IN THE ROLE OF FIELD EDUCATION AND DEVELOPING EMERGING SOCIAL WORKERS.</a:t>
              </a:r>
              <a:endParaRPr b="0" i="0" sz="1700" u="none" cap="none" strike="noStrike">
                <a:solidFill>
                  <a:schemeClr val="lt1"/>
                </a:solidFill>
                <a:latin typeface="Libre Franklin"/>
                <a:ea typeface="Libre Franklin"/>
                <a:cs typeface="Libre Franklin"/>
                <a:sym typeface="Libre Franklin"/>
              </a:endParaRPr>
            </a:p>
          </p:txBody>
        </p:sp>
        <p:sp>
          <p:nvSpPr>
            <p:cNvPr id="173" name="Google Shape;173;p3"/>
            <p:cNvSpPr/>
            <p:nvPr/>
          </p:nvSpPr>
          <p:spPr>
            <a:xfrm>
              <a:off x="3168119" y="0"/>
              <a:ext cx="2932773" cy="116337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txBox="1"/>
            <p:nvPr/>
          </p:nvSpPr>
          <p:spPr>
            <a:xfrm>
              <a:off x="3168119" y="0"/>
              <a:ext cx="2932773" cy="1163374"/>
            </a:xfrm>
            <a:prstGeom prst="rect">
              <a:avLst/>
            </a:prstGeom>
            <a:noFill/>
            <a:ln>
              <a:noFill/>
            </a:ln>
          </p:spPr>
          <p:txBody>
            <a:bodyPr anchorCtr="0" anchor="ctr" bIns="165100" lIns="289675" spcFirstLastPara="1" rIns="289675" wrap="square" tIns="165100">
              <a:noAutofit/>
            </a:bodyPr>
            <a:lstStyle/>
            <a:p>
              <a:pPr indent="0" lvl="0" marL="0" marR="0" rtl="0" algn="l">
                <a:lnSpc>
                  <a:spcPct val="90000"/>
                </a:lnSpc>
                <a:spcBef>
                  <a:spcPts val="0"/>
                </a:spcBef>
                <a:spcAft>
                  <a:spcPts val="0"/>
                </a:spcAft>
                <a:buNone/>
              </a:pPr>
              <a:r>
                <a:rPr b="0" i="0" lang="en-US" sz="2600" u="none" cap="none" strike="noStrike">
                  <a:solidFill>
                    <a:schemeClr val="lt1"/>
                  </a:solidFill>
                  <a:latin typeface="Libre Franklin"/>
                  <a:ea typeface="Libre Franklin"/>
                  <a:cs typeface="Libre Franklin"/>
                  <a:sym typeface="Libre Franklin"/>
                </a:rPr>
                <a:t>02</a:t>
              </a:r>
              <a:endParaRPr/>
            </a:p>
            <a:p>
              <a:pPr indent="0" lvl="0" marL="0" marR="0" rtl="0" algn="l">
                <a:lnSpc>
                  <a:spcPct val="90000"/>
                </a:lnSpc>
                <a:spcBef>
                  <a:spcPts val="910"/>
                </a:spcBef>
                <a:spcAft>
                  <a:spcPts val="0"/>
                </a:spcAft>
                <a:buNone/>
              </a:pPr>
              <a:r>
                <a:t/>
              </a:r>
              <a:endParaRPr b="0" i="0" sz="2600" u="none" cap="none" strike="noStrike">
                <a:solidFill>
                  <a:schemeClr val="lt1"/>
                </a:solidFill>
                <a:latin typeface="Libre Franklin"/>
                <a:ea typeface="Libre Franklin"/>
                <a:cs typeface="Libre Franklin"/>
                <a:sym typeface="Libre Franklin"/>
              </a:endParaRPr>
            </a:p>
          </p:txBody>
        </p:sp>
        <p:sp>
          <p:nvSpPr>
            <p:cNvPr id="175" name="Google Shape;175;p3"/>
            <p:cNvSpPr/>
            <p:nvPr/>
          </p:nvSpPr>
          <p:spPr>
            <a:xfrm>
              <a:off x="6335514" y="0"/>
              <a:ext cx="2932773" cy="2908437"/>
            </a:xfrm>
            <a:prstGeom prst="rect">
              <a:avLst/>
            </a:prstGeom>
            <a:solidFill>
              <a:schemeClr val="accent1"/>
            </a:solidFill>
            <a:ln cap="flat" cmpd="sng" w="127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
            <p:cNvSpPr txBox="1"/>
            <p:nvPr/>
          </p:nvSpPr>
          <p:spPr>
            <a:xfrm>
              <a:off x="6335514" y="1163374"/>
              <a:ext cx="2932773" cy="1745062"/>
            </a:xfrm>
            <a:prstGeom prst="rect">
              <a:avLst/>
            </a:prstGeom>
            <a:noFill/>
            <a:ln>
              <a:noFill/>
            </a:ln>
          </p:spPr>
          <p:txBody>
            <a:bodyPr anchorCtr="0" anchor="t" bIns="330200" lIns="289675" spcFirstLastPara="1" rIns="289675" wrap="square" tIns="0">
              <a:noAutofit/>
            </a:bodyPr>
            <a:lstStyle/>
            <a:p>
              <a:pPr indent="0" lvl="0" marL="0" marR="0" rtl="0" algn="l">
                <a:lnSpc>
                  <a:spcPct val="90000"/>
                </a:lnSpc>
                <a:spcBef>
                  <a:spcPts val="0"/>
                </a:spcBef>
                <a:spcAft>
                  <a:spcPts val="0"/>
                </a:spcAft>
                <a:buNone/>
              </a:pPr>
              <a:r>
                <a:rPr b="0" i="1" lang="en-US" sz="1700" u="none" cap="none" strike="noStrike">
                  <a:solidFill>
                    <a:schemeClr val="lt1"/>
                  </a:solidFill>
                  <a:latin typeface="Libre Franklin"/>
                  <a:ea typeface="Libre Franklin"/>
                  <a:cs typeface="Libre Franklin"/>
                  <a:sym typeface="Libre Franklin"/>
                </a:rPr>
                <a:t>IDENTIFY 1-2 WAYS YOU CAN INCORPORATE REFLECTIVE SUPERVISION INTO YOUR SOCIAL WORK PRACTICE.</a:t>
              </a:r>
              <a:r>
                <a:rPr b="0" i="1" lang="en-US" sz="1700" u="none" cap="none" strike="noStrike">
                  <a:solidFill>
                    <a:schemeClr val="lt1"/>
                  </a:solidFill>
                  <a:latin typeface="Century Schoolbook"/>
                  <a:ea typeface="Century Schoolbook"/>
                  <a:cs typeface="Century Schoolbook"/>
                  <a:sym typeface="Century Schoolbook"/>
                </a:rPr>
                <a:t> </a:t>
              </a:r>
              <a:endParaRPr b="0" i="0" sz="1700" u="none" cap="none" strike="noStrike">
                <a:solidFill>
                  <a:schemeClr val="lt1"/>
                </a:solidFill>
                <a:latin typeface="Libre Franklin"/>
                <a:ea typeface="Libre Franklin"/>
                <a:cs typeface="Libre Franklin"/>
                <a:sym typeface="Libre Franklin"/>
              </a:endParaRPr>
            </a:p>
          </p:txBody>
        </p:sp>
        <p:sp>
          <p:nvSpPr>
            <p:cNvPr id="177" name="Google Shape;177;p3"/>
            <p:cNvSpPr/>
            <p:nvPr/>
          </p:nvSpPr>
          <p:spPr>
            <a:xfrm>
              <a:off x="6335514" y="0"/>
              <a:ext cx="2932773" cy="116337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txBox="1"/>
            <p:nvPr/>
          </p:nvSpPr>
          <p:spPr>
            <a:xfrm>
              <a:off x="6335514" y="0"/>
              <a:ext cx="2932773" cy="1163374"/>
            </a:xfrm>
            <a:prstGeom prst="rect">
              <a:avLst/>
            </a:prstGeom>
            <a:noFill/>
            <a:ln>
              <a:noFill/>
            </a:ln>
          </p:spPr>
          <p:txBody>
            <a:bodyPr anchorCtr="0" anchor="ctr" bIns="165100" lIns="289675" spcFirstLastPara="1" rIns="289675" wrap="square" tIns="165100">
              <a:noAutofit/>
            </a:bodyPr>
            <a:lstStyle/>
            <a:p>
              <a:pPr indent="0" lvl="0" marL="0" marR="0" rtl="0" algn="l">
                <a:lnSpc>
                  <a:spcPct val="90000"/>
                </a:lnSpc>
                <a:spcBef>
                  <a:spcPts val="0"/>
                </a:spcBef>
                <a:spcAft>
                  <a:spcPts val="0"/>
                </a:spcAft>
                <a:buNone/>
              </a:pPr>
              <a:r>
                <a:rPr b="0" i="0" lang="en-US" sz="2600" u="none" cap="none" strike="noStrike">
                  <a:solidFill>
                    <a:schemeClr val="lt1"/>
                  </a:solidFill>
                  <a:latin typeface="Libre Franklin"/>
                  <a:ea typeface="Libre Franklin"/>
                  <a:cs typeface="Libre Franklin"/>
                  <a:sym typeface="Libre Franklin"/>
                </a:rPr>
                <a:t>03</a:t>
              </a:r>
              <a:endParaRPr/>
            </a:p>
            <a:p>
              <a:pPr indent="0" lvl="0" marL="0" marR="0" rtl="0" algn="l">
                <a:lnSpc>
                  <a:spcPct val="90000"/>
                </a:lnSpc>
                <a:spcBef>
                  <a:spcPts val="910"/>
                </a:spcBef>
                <a:spcAft>
                  <a:spcPts val="0"/>
                </a:spcAft>
                <a:buNone/>
              </a:pPr>
              <a:r>
                <a:t/>
              </a:r>
              <a:endParaRPr b="0" i="0" sz="2600" u="none" cap="none" strike="noStrike">
                <a:solidFill>
                  <a:schemeClr val="lt1"/>
                </a:solidFill>
                <a:latin typeface="Libre Franklin"/>
                <a:ea typeface="Libre Franklin"/>
                <a:cs typeface="Libre Franklin"/>
                <a:sym typeface="Libre Franklin"/>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85" name="Shape 585"/>
        <p:cNvGrpSpPr/>
        <p:nvPr/>
      </p:nvGrpSpPr>
      <p:grpSpPr>
        <a:xfrm>
          <a:off x="0" y="0"/>
          <a:ext cx="0" cy="0"/>
          <a:chOff x="0" y="0"/>
          <a:chExt cx="0" cy="0"/>
        </a:xfrm>
      </p:grpSpPr>
      <p:sp>
        <p:nvSpPr>
          <p:cNvPr id="586" name="Google Shape;586;p30"/>
          <p:cNvSpPr/>
          <p:nvPr/>
        </p:nvSpPr>
        <p:spPr>
          <a:xfrm>
            <a:off x="0" y="0"/>
            <a:ext cx="12192000" cy="6858000"/>
          </a:xfrm>
          <a:prstGeom prst="rect">
            <a:avLst/>
          </a:prstGeom>
          <a:solidFill>
            <a:srgbClr val="FEF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87" name="Google Shape;587;p30"/>
          <p:cNvSpPr/>
          <p:nvPr/>
        </p:nvSpPr>
        <p:spPr>
          <a:xfrm>
            <a:off x="1307870" y="1267730"/>
            <a:ext cx="9576262" cy="4307950"/>
          </a:xfrm>
          <a:prstGeom prst="rect">
            <a:avLst/>
          </a:prstGeom>
          <a:solidFill>
            <a:schemeClr val="dk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0"/>
          <p:cNvSpPr/>
          <p:nvPr/>
        </p:nvSpPr>
        <p:spPr>
          <a:xfrm>
            <a:off x="1447801" y="1411615"/>
            <a:ext cx="9296400" cy="4034770"/>
          </a:xfrm>
          <a:prstGeom prst="rect">
            <a:avLst/>
          </a:prstGeom>
          <a:noFill/>
          <a:ln cap="sq" cmpd="sng" w="9525">
            <a:solidFill>
              <a:srgbClr val="FEFEF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0"/>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0" name="Google Shape;590;p30"/>
          <p:cNvGrpSpPr/>
          <p:nvPr/>
        </p:nvGrpSpPr>
        <p:grpSpPr>
          <a:xfrm>
            <a:off x="5250180" y="1267730"/>
            <a:ext cx="1691640" cy="615934"/>
            <a:chOff x="5250180" y="1267730"/>
            <a:chExt cx="1691640" cy="615934"/>
          </a:xfrm>
        </p:grpSpPr>
        <p:cxnSp>
          <p:nvCxnSpPr>
            <p:cNvPr id="591" name="Google Shape;591;p30"/>
            <p:cNvCxnSpPr/>
            <p:nvPr/>
          </p:nvCxnSpPr>
          <p:spPr>
            <a:xfrm>
              <a:off x="5250180" y="1267730"/>
              <a:ext cx="0" cy="612648"/>
            </a:xfrm>
            <a:prstGeom prst="straightConnector1">
              <a:avLst/>
            </a:prstGeom>
            <a:solidFill>
              <a:srgbClr val="FEFEFE"/>
            </a:solidFill>
            <a:ln cap="flat" cmpd="sng" w="9525">
              <a:solidFill>
                <a:srgbClr val="FFFFFF"/>
              </a:solidFill>
              <a:prstDash val="solid"/>
              <a:miter lim="800000"/>
              <a:headEnd len="sm" w="sm" type="none"/>
              <a:tailEnd len="sm" w="sm" type="none"/>
            </a:ln>
          </p:spPr>
        </p:cxnSp>
        <p:cxnSp>
          <p:nvCxnSpPr>
            <p:cNvPr id="592" name="Google Shape;592;p30"/>
            <p:cNvCxnSpPr/>
            <p:nvPr/>
          </p:nvCxnSpPr>
          <p:spPr>
            <a:xfrm>
              <a:off x="6941820" y="1267730"/>
              <a:ext cx="0" cy="612648"/>
            </a:xfrm>
            <a:prstGeom prst="straightConnector1">
              <a:avLst/>
            </a:prstGeom>
            <a:solidFill>
              <a:srgbClr val="FEFEFE"/>
            </a:solidFill>
            <a:ln cap="flat" cmpd="sng" w="9525">
              <a:solidFill>
                <a:srgbClr val="FFFFFF"/>
              </a:solidFill>
              <a:prstDash val="solid"/>
              <a:miter lim="800000"/>
              <a:headEnd len="sm" w="sm" type="none"/>
              <a:tailEnd len="sm" w="sm" type="none"/>
            </a:ln>
          </p:spPr>
        </p:cxnSp>
        <p:cxnSp>
          <p:nvCxnSpPr>
            <p:cNvPr id="593" name="Google Shape;593;p30"/>
            <p:cNvCxnSpPr/>
            <p:nvPr/>
          </p:nvCxnSpPr>
          <p:spPr>
            <a:xfrm>
              <a:off x="5250180" y="1883664"/>
              <a:ext cx="1691640" cy="0"/>
            </a:xfrm>
            <a:prstGeom prst="straightConnector1">
              <a:avLst/>
            </a:prstGeom>
            <a:solidFill>
              <a:srgbClr val="FEFEFE"/>
            </a:solidFill>
            <a:ln cap="flat" cmpd="sng" w="9525">
              <a:solidFill>
                <a:srgbClr val="FFFFFF"/>
              </a:solidFill>
              <a:prstDash val="solid"/>
              <a:miter lim="800000"/>
              <a:headEnd len="sm" w="sm" type="none"/>
              <a:tailEnd len="sm" w="sm" type="none"/>
            </a:ln>
          </p:spPr>
        </p:cxnSp>
      </p:grpSp>
      <p:sp>
        <p:nvSpPr>
          <p:cNvPr id="594" name="Google Shape;594;p30"/>
          <p:cNvSpPr/>
          <p:nvPr/>
        </p:nvSpPr>
        <p:spPr>
          <a:xfrm>
            <a:off x="0" y="0"/>
            <a:ext cx="12192000" cy="6858000"/>
          </a:xfrm>
          <a:prstGeom prst="rect">
            <a:avLst/>
          </a:prstGeom>
          <a:solidFill>
            <a:srgbClr val="FEF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pic>
        <p:nvPicPr>
          <p:cNvPr descr="Vintage compass" id="595" name="Google Shape;595;p30"/>
          <p:cNvPicPr preferRelativeResize="0"/>
          <p:nvPr/>
        </p:nvPicPr>
        <p:blipFill rotWithShape="1">
          <a:blip r:embed="rId3">
            <a:alphaModFix/>
          </a:blip>
          <a:srcRect b="-3" l="3298" r="-3" t="0"/>
          <a:stretch/>
        </p:blipFill>
        <p:spPr>
          <a:xfrm>
            <a:off x="-1" y="10"/>
            <a:ext cx="12192000" cy="6857988"/>
          </a:xfrm>
          <a:prstGeom prst="rect">
            <a:avLst/>
          </a:prstGeom>
          <a:noFill/>
          <a:ln>
            <a:noFill/>
          </a:ln>
        </p:spPr>
      </p:pic>
      <p:sp>
        <p:nvSpPr>
          <p:cNvPr id="596" name="Google Shape;596;p30"/>
          <p:cNvSpPr/>
          <p:nvPr/>
        </p:nvSpPr>
        <p:spPr>
          <a:xfrm rot="10800000">
            <a:off x="-3" y="4530071"/>
            <a:ext cx="12191999" cy="2327926"/>
          </a:xfrm>
          <a:prstGeom prst="rect">
            <a:avLst/>
          </a:prstGeom>
          <a:gradFill>
            <a:gsLst>
              <a:gs pos="0">
                <a:srgbClr val="000000">
                  <a:alpha val="0"/>
                </a:srgbClr>
              </a:gs>
              <a:gs pos="24000">
                <a:srgbClr val="000000">
                  <a:alpha val="20000"/>
                </a:srgbClr>
              </a:gs>
              <a:gs pos="50000">
                <a:srgbClr val="000000">
                  <a:alpha val="29803"/>
                </a:srgbClr>
              </a:gs>
              <a:gs pos="78000">
                <a:srgbClr val="000000">
                  <a:alpha val="29803"/>
                </a:srgbClr>
              </a:gs>
              <a:gs pos="100000">
                <a:srgbClr val="000000">
                  <a:alpha val="40000"/>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597" name="Google Shape;597;p30"/>
          <p:cNvSpPr txBox="1"/>
          <p:nvPr>
            <p:ph type="title"/>
          </p:nvPr>
        </p:nvSpPr>
        <p:spPr>
          <a:xfrm>
            <a:off x="372723" y="4956811"/>
            <a:ext cx="11439414" cy="897439"/>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chemeClr val="lt1"/>
              </a:buClr>
              <a:buSzPts val="4400"/>
              <a:buFont typeface="Century Schoolbook"/>
              <a:buNone/>
            </a:pPr>
            <a:r>
              <a:rPr lang="en-US" sz="4400" cap="none">
                <a:solidFill>
                  <a:schemeClr val="lt1"/>
                </a:solidFill>
              </a:rPr>
              <a:t>DEVELOPING A COMPASS</a:t>
            </a:r>
            <a:endParaRPr/>
          </a:p>
        </p:txBody>
      </p:sp>
      <p:sp>
        <p:nvSpPr>
          <p:cNvPr id="598" name="Google Shape;598;p30"/>
          <p:cNvSpPr txBox="1"/>
          <p:nvPr/>
        </p:nvSpPr>
        <p:spPr>
          <a:xfrm>
            <a:off x="5256363" y="6492815"/>
            <a:ext cx="82928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Libre Franklin"/>
                <a:ea typeface="Libre Franklin"/>
                <a:cs typeface="Libre Franklin"/>
                <a:sym typeface="Libre Franklin"/>
              </a:rPr>
              <a:t>Shon, 1983, Bogo 2015; Hendricks et al. 2013 as cited in Shea, 2019</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3" name="Shape 603"/>
        <p:cNvGrpSpPr/>
        <p:nvPr/>
      </p:nvGrpSpPr>
      <p:grpSpPr>
        <a:xfrm>
          <a:off x="0" y="0"/>
          <a:ext cx="0" cy="0"/>
          <a:chOff x="0" y="0"/>
          <a:chExt cx="0" cy="0"/>
        </a:xfrm>
      </p:grpSpPr>
      <p:sp>
        <p:nvSpPr>
          <p:cNvPr id="604" name="Google Shape;604;p3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5" name="Google Shape;605;p31"/>
          <p:cNvSpPr/>
          <p:nvPr/>
        </p:nvSpPr>
        <p:spPr>
          <a:xfrm>
            <a:off x="234696" y="237744"/>
            <a:ext cx="4419599" cy="6382512"/>
          </a:xfrm>
          <a:prstGeom prst="rect">
            <a:avLst/>
          </a:prstGeom>
          <a:solidFill>
            <a:srgbClr val="D8D8D8">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1"/>
          <p:cNvSpPr txBox="1"/>
          <p:nvPr>
            <p:ph type="title"/>
          </p:nvPr>
        </p:nvSpPr>
        <p:spPr>
          <a:xfrm>
            <a:off x="573409" y="559477"/>
            <a:ext cx="3765200" cy="570993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4200"/>
              <a:buFont typeface="Century Schoolbook"/>
              <a:buNone/>
            </a:pPr>
            <a:r>
              <a:rPr lang="en-US"/>
              <a:t>Potential Field Outcomes</a:t>
            </a:r>
            <a:endParaRPr/>
          </a:p>
        </p:txBody>
      </p:sp>
      <p:sp>
        <p:nvSpPr>
          <p:cNvPr id="607" name="Google Shape;607;p31"/>
          <p:cNvSpPr/>
          <p:nvPr/>
        </p:nvSpPr>
        <p:spPr>
          <a:xfrm>
            <a:off x="371856" y="374904"/>
            <a:ext cx="4122323"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8" name="Google Shape;608;p31"/>
          <p:cNvGrpSpPr/>
          <p:nvPr/>
        </p:nvGrpSpPr>
        <p:grpSpPr>
          <a:xfrm>
            <a:off x="6055076" y="1126114"/>
            <a:ext cx="4752276" cy="4580383"/>
            <a:chOff x="576952" y="325167"/>
            <a:chExt cx="4752276" cy="4580383"/>
          </a:xfrm>
        </p:grpSpPr>
        <p:sp>
          <p:nvSpPr>
            <p:cNvPr id="609" name="Google Shape;609;p31"/>
            <p:cNvSpPr/>
            <p:nvPr/>
          </p:nvSpPr>
          <p:spPr>
            <a:xfrm>
              <a:off x="1177814" y="325167"/>
              <a:ext cx="983229" cy="983229"/>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1"/>
            <p:cNvSpPr/>
            <p:nvPr/>
          </p:nvSpPr>
          <p:spPr>
            <a:xfrm>
              <a:off x="576952" y="1622239"/>
              <a:ext cx="2184954"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1"/>
            <p:cNvSpPr txBox="1"/>
            <p:nvPr/>
          </p:nvSpPr>
          <p:spPr>
            <a:xfrm>
              <a:off x="576952" y="1622239"/>
              <a:ext cx="2184954"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US" sz="1600">
                  <a:solidFill>
                    <a:schemeClr val="dk1"/>
                  </a:solidFill>
                  <a:latin typeface="Libre Franklin"/>
                  <a:ea typeface="Libre Franklin"/>
                  <a:cs typeface="Libre Franklin"/>
                  <a:sym typeface="Libre Franklin"/>
                </a:rPr>
                <a:t>Longevity of placement</a:t>
              </a:r>
              <a:endParaRPr/>
            </a:p>
          </p:txBody>
        </p:sp>
        <p:sp>
          <p:nvSpPr>
            <p:cNvPr id="612" name="Google Shape;612;p31"/>
            <p:cNvSpPr/>
            <p:nvPr/>
          </p:nvSpPr>
          <p:spPr>
            <a:xfrm>
              <a:off x="3745136" y="325167"/>
              <a:ext cx="983229" cy="983229"/>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1"/>
            <p:cNvSpPr/>
            <p:nvPr/>
          </p:nvSpPr>
          <p:spPr>
            <a:xfrm>
              <a:off x="3144274" y="1622239"/>
              <a:ext cx="2184954"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1"/>
            <p:cNvSpPr txBox="1"/>
            <p:nvPr/>
          </p:nvSpPr>
          <p:spPr>
            <a:xfrm>
              <a:off x="3144274" y="1622239"/>
              <a:ext cx="2184954"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US" sz="1600">
                  <a:solidFill>
                    <a:schemeClr val="dk1"/>
                  </a:solidFill>
                  <a:latin typeface="Libre Franklin"/>
                  <a:ea typeface="Libre Franklin"/>
                  <a:cs typeface="Libre Franklin"/>
                  <a:sym typeface="Libre Franklin"/>
                </a:rPr>
                <a:t>Efficacy</a:t>
              </a:r>
              <a:endParaRPr/>
            </a:p>
          </p:txBody>
        </p:sp>
        <p:sp>
          <p:nvSpPr>
            <p:cNvPr id="615" name="Google Shape;615;p31"/>
            <p:cNvSpPr/>
            <p:nvPr/>
          </p:nvSpPr>
          <p:spPr>
            <a:xfrm>
              <a:off x="1177814" y="2888478"/>
              <a:ext cx="983229" cy="983229"/>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1"/>
            <p:cNvSpPr/>
            <p:nvPr/>
          </p:nvSpPr>
          <p:spPr>
            <a:xfrm>
              <a:off x="576952" y="4185550"/>
              <a:ext cx="2184954"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1"/>
            <p:cNvSpPr txBox="1"/>
            <p:nvPr/>
          </p:nvSpPr>
          <p:spPr>
            <a:xfrm>
              <a:off x="576952" y="4185550"/>
              <a:ext cx="2184954"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US" sz="1600">
                  <a:solidFill>
                    <a:schemeClr val="dk1"/>
                  </a:solidFill>
                  <a:latin typeface="Libre Franklin"/>
                  <a:ea typeface="Libre Franklin"/>
                  <a:cs typeface="Libre Franklin"/>
                  <a:sym typeface="Libre Franklin"/>
                </a:rPr>
                <a:t>Increased capacity for independent problem solving</a:t>
              </a:r>
              <a:endParaRPr/>
            </a:p>
          </p:txBody>
        </p:sp>
        <p:sp>
          <p:nvSpPr>
            <p:cNvPr id="618" name="Google Shape;618;p31"/>
            <p:cNvSpPr/>
            <p:nvPr/>
          </p:nvSpPr>
          <p:spPr>
            <a:xfrm>
              <a:off x="3745136" y="2888478"/>
              <a:ext cx="983229" cy="983229"/>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1"/>
            <p:cNvSpPr/>
            <p:nvPr/>
          </p:nvSpPr>
          <p:spPr>
            <a:xfrm>
              <a:off x="3144274" y="4185550"/>
              <a:ext cx="2184954"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1"/>
            <p:cNvSpPr txBox="1"/>
            <p:nvPr/>
          </p:nvSpPr>
          <p:spPr>
            <a:xfrm>
              <a:off x="3144274" y="4185550"/>
              <a:ext cx="2184954"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US" sz="1600">
                  <a:solidFill>
                    <a:schemeClr val="dk1"/>
                  </a:solidFill>
                  <a:latin typeface="Libre Franklin"/>
                  <a:ea typeface="Libre Franklin"/>
                  <a:cs typeface="Libre Franklin"/>
                  <a:sym typeface="Libre Franklin"/>
                </a:rPr>
                <a:t>Contribution to life-long learning</a:t>
              </a: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32"/>
          <p:cNvSpPr txBox="1"/>
          <p:nvPr>
            <p:ph type="title"/>
          </p:nvPr>
        </p:nvSpPr>
        <p:spPr>
          <a:xfrm>
            <a:off x="1629156" y="2275165"/>
            <a:ext cx="8933688" cy="2406895"/>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rgbClr val="262626"/>
              </a:buClr>
              <a:buSzPts val="6800"/>
              <a:buFont typeface="Century Schoolbook"/>
              <a:buNone/>
            </a:pPr>
            <a:r>
              <a:rPr lang="en-US"/>
              <a:t>BREAK</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31" name="Shape 631"/>
        <p:cNvGrpSpPr/>
        <p:nvPr/>
      </p:nvGrpSpPr>
      <p:grpSpPr>
        <a:xfrm>
          <a:off x="0" y="0"/>
          <a:ext cx="0" cy="0"/>
          <a:chOff x="0" y="0"/>
          <a:chExt cx="0" cy="0"/>
        </a:xfrm>
      </p:grpSpPr>
      <p:sp>
        <p:nvSpPr>
          <p:cNvPr id="632" name="Google Shape;632;p33"/>
          <p:cNvSpPr/>
          <p:nvPr/>
        </p:nvSpPr>
        <p:spPr>
          <a:xfrm>
            <a:off x="0" y="0"/>
            <a:ext cx="12192000" cy="6858000"/>
          </a:xfrm>
          <a:prstGeom prst="rect">
            <a:avLst/>
          </a:prstGeom>
          <a:solidFill>
            <a:srgbClr val="FEF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33" name="Google Shape;633;p33"/>
          <p:cNvSpPr/>
          <p:nvPr/>
        </p:nvSpPr>
        <p:spPr>
          <a:xfrm>
            <a:off x="1307870" y="1267730"/>
            <a:ext cx="9576262" cy="4307950"/>
          </a:xfrm>
          <a:prstGeom prst="rect">
            <a:avLst/>
          </a:prstGeom>
          <a:solidFill>
            <a:schemeClr val="dk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3"/>
          <p:cNvSpPr/>
          <p:nvPr/>
        </p:nvSpPr>
        <p:spPr>
          <a:xfrm>
            <a:off x="1447801" y="1411615"/>
            <a:ext cx="9296400" cy="4034770"/>
          </a:xfrm>
          <a:prstGeom prst="rect">
            <a:avLst/>
          </a:prstGeom>
          <a:noFill/>
          <a:ln cap="sq" cmpd="sng" w="9525">
            <a:solidFill>
              <a:srgbClr val="FEFEF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3"/>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6" name="Google Shape;636;p33"/>
          <p:cNvGrpSpPr/>
          <p:nvPr/>
        </p:nvGrpSpPr>
        <p:grpSpPr>
          <a:xfrm>
            <a:off x="5250180" y="1267730"/>
            <a:ext cx="1691640" cy="615934"/>
            <a:chOff x="5250180" y="1267730"/>
            <a:chExt cx="1691640" cy="615934"/>
          </a:xfrm>
        </p:grpSpPr>
        <p:cxnSp>
          <p:nvCxnSpPr>
            <p:cNvPr id="637" name="Google Shape;637;p33"/>
            <p:cNvCxnSpPr/>
            <p:nvPr/>
          </p:nvCxnSpPr>
          <p:spPr>
            <a:xfrm>
              <a:off x="5250180" y="1267730"/>
              <a:ext cx="0" cy="612648"/>
            </a:xfrm>
            <a:prstGeom prst="straightConnector1">
              <a:avLst/>
            </a:prstGeom>
            <a:solidFill>
              <a:srgbClr val="FEFEFE"/>
            </a:solidFill>
            <a:ln cap="flat" cmpd="sng" w="9525">
              <a:solidFill>
                <a:srgbClr val="FFFFFF"/>
              </a:solidFill>
              <a:prstDash val="solid"/>
              <a:miter lim="800000"/>
              <a:headEnd len="sm" w="sm" type="none"/>
              <a:tailEnd len="sm" w="sm" type="none"/>
            </a:ln>
          </p:spPr>
        </p:cxnSp>
        <p:cxnSp>
          <p:nvCxnSpPr>
            <p:cNvPr id="638" name="Google Shape;638;p33"/>
            <p:cNvCxnSpPr/>
            <p:nvPr/>
          </p:nvCxnSpPr>
          <p:spPr>
            <a:xfrm>
              <a:off x="6941820" y="1267730"/>
              <a:ext cx="0" cy="612648"/>
            </a:xfrm>
            <a:prstGeom prst="straightConnector1">
              <a:avLst/>
            </a:prstGeom>
            <a:solidFill>
              <a:srgbClr val="FEFEFE"/>
            </a:solidFill>
            <a:ln cap="flat" cmpd="sng" w="9525">
              <a:solidFill>
                <a:srgbClr val="FFFFFF"/>
              </a:solidFill>
              <a:prstDash val="solid"/>
              <a:miter lim="800000"/>
              <a:headEnd len="sm" w="sm" type="none"/>
              <a:tailEnd len="sm" w="sm" type="none"/>
            </a:ln>
          </p:spPr>
        </p:cxnSp>
        <p:cxnSp>
          <p:nvCxnSpPr>
            <p:cNvPr id="639" name="Google Shape;639;p33"/>
            <p:cNvCxnSpPr/>
            <p:nvPr/>
          </p:nvCxnSpPr>
          <p:spPr>
            <a:xfrm>
              <a:off x="5250180" y="1883664"/>
              <a:ext cx="1691640" cy="0"/>
            </a:xfrm>
            <a:prstGeom prst="straightConnector1">
              <a:avLst/>
            </a:prstGeom>
            <a:solidFill>
              <a:srgbClr val="FEFEFE"/>
            </a:solidFill>
            <a:ln cap="flat" cmpd="sng" w="9525">
              <a:solidFill>
                <a:srgbClr val="FFFFFF"/>
              </a:solidFill>
              <a:prstDash val="solid"/>
              <a:miter lim="800000"/>
              <a:headEnd len="sm" w="sm" type="none"/>
              <a:tailEnd len="sm" w="sm" type="none"/>
            </a:ln>
          </p:spPr>
        </p:cxnSp>
      </p:grpSp>
      <p:sp>
        <p:nvSpPr>
          <p:cNvPr id="640" name="Google Shape;640;p33"/>
          <p:cNvSpPr/>
          <p:nvPr/>
        </p:nvSpPr>
        <p:spPr>
          <a:xfrm>
            <a:off x="0" y="0"/>
            <a:ext cx="12192000" cy="68580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41" name="Google Shape;641;p33"/>
          <p:cNvSpPr/>
          <p:nvPr/>
        </p:nvSpPr>
        <p:spPr>
          <a:xfrm>
            <a:off x="632108" y="610955"/>
            <a:ext cx="10927784" cy="5636090"/>
          </a:xfrm>
          <a:prstGeom prst="rect">
            <a:avLst/>
          </a:prstGeom>
          <a:solidFill>
            <a:srgbClr val="FFFFFF"/>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3"/>
          <p:cNvSpPr/>
          <p:nvPr/>
        </p:nvSpPr>
        <p:spPr>
          <a:xfrm>
            <a:off x="797052" y="777240"/>
            <a:ext cx="10597896" cy="5303520"/>
          </a:xfrm>
          <a:prstGeom prst="rect">
            <a:avLst/>
          </a:prstGeom>
          <a:solidFill>
            <a:srgbClr val="262626"/>
          </a:solidFill>
          <a:ln cap="sq"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3"/>
          <p:cNvSpPr txBox="1"/>
          <p:nvPr>
            <p:ph type="title"/>
          </p:nvPr>
        </p:nvSpPr>
        <p:spPr>
          <a:xfrm>
            <a:off x="1263520" y="1272800"/>
            <a:ext cx="6544620" cy="431240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EFEFE"/>
              </a:buClr>
              <a:buSzPts val="3600"/>
              <a:buFont typeface="Century Schoolbook"/>
              <a:buNone/>
            </a:pPr>
            <a:r>
              <a:rPr lang="en-US" sz="3600"/>
              <a:t>IDENTIFY 1-2 WAYS YOU CAN INCORPORATE REFLECTIVE SUPERVISION INTO YOUR SOCIAL WORK PRACTICE </a:t>
            </a:r>
            <a:endParaRPr sz="3600"/>
          </a:p>
          <a:p>
            <a:pPr indent="0" lvl="0" marL="0" rtl="0" algn="ctr">
              <a:lnSpc>
                <a:spcPct val="100000"/>
              </a:lnSpc>
              <a:spcBef>
                <a:spcPts val="0"/>
              </a:spcBef>
              <a:spcAft>
                <a:spcPts val="0"/>
              </a:spcAft>
              <a:buClr>
                <a:srgbClr val="FEFEFE"/>
              </a:buClr>
              <a:buSzPts val="3200"/>
              <a:buFont typeface="Century Schoolbook"/>
              <a:buNone/>
            </a:pPr>
            <a:r>
              <a:t/>
            </a:r>
            <a:endParaRPr sz="3200"/>
          </a:p>
        </p:txBody>
      </p:sp>
      <p:sp>
        <p:nvSpPr>
          <p:cNvPr id="644" name="Google Shape;644;p33"/>
          <p:cNvSpPr txBox="1"/>
          <p:nvPr>
            <p:ph idx="1" type="body"/>
          </p:nvPr>
        </p:nvSpPr>
        <p:spPr>
          <a:xfrm>
            <a:off x="8473440" y="1272800"/>
            <a:ext cx="2481307" cy="4312402"/>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800"/>
              <a:buNone/>
            </a:pPr>
            <a:r>
              <a:rPr lang="en-US" sz="2800"/>
              <a:t>Objective #3</a:t>
            </a:r>
            <a:endParaRPr/>
          </a:p>
        </p:txBody>
      </p:sp>
      <p:cxnSp>
        <p:nvCxnSpPr>
          <p:cNvPr id="645" name="Google Shape;645;p33"/>
          <p:cNvCxnSpPr/>
          <p:nvPr/>
        </p:nvCxnSpPr>
        <p:spPr>
          <a:xfrm>
            <a:off x="8129872" y="2057401"/>
            <a:ext cx="0" cy="2743200"/>
          </a:xfrm>
          <a:prstGeom prst="straightConnector1">
            <a:avLst/>
          </a:prstGeom>
          <a:noFill/>
          <a:ln cap="flat" cmpd="sng" w="12700">
            <a:solidFill>
              <a:srgbClr val="FEFEFE"/>
            </a:solidFill>
            <a:prstDash val="solid"/>
            <a:round/>
            <a:headEnd len="sm" w="sm" type="none"/>
            <a:tailEnd len="sm" w="sm" type="non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34"/>
          <p:cNvSpPr txBox="1"/>
          <p:nvPr>
            <p:ph type="ctrTitle"/>
          </p:nvPr>
        </p:nvSpPr>
        <p:spPr>
          <a:xfrm>
            <a:off x="1629103" y="2244830"/>
            <a:ext cx="8933796" cy="2437232"/>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50000"/>
              </a:lnSpc>
              <a:spcBef>
                <a:spcPts val="0"/>
              </a:spcBef>
              <a:spcAft>
                <a:spcPts val="0"/>
              </a:spcAft>
              <a:buClr>
                <a:srgbClr val="262626"/>
              </a:buClr>
              <a:buSzPct val="100000"/>
              <a:buFont typeface="Century Schoolbook"/>
              <a:buNone/>
            </a:pPr>
            <a:r>
              <a:rPr b="1" lang="en-US" sz="1600"/>
              <a:t>REFLECTIVE LEARNING IS AN HOLISTIC, CREATIVE AND ARTISTIC PHENOMENON WHICH ENDEAVORS TO HOLD THEORY AND PRACTICE TOGETHER IN A CREATIVE TENSION. IT ALSO ALLOWS FOR UNCERTAINTY AND MISTAKES AND ACKNOWLEDGES THE COMPLEXITY, DIVERSITY AND EMOTIONALITY OF SITUATION OFFERS MORE SCOPE FOR STUDENT PRACTITIONERS TO REACH INFORMED DECISIONS WHICH, BY EMBRACING THE BREADTH OF KNOWLEDGES WHICH INFLUENCE DECISIONS, COULD HELP AVOID DEFENSIVE, ROUTINISED AND RITUALISTIC RESPONSES.</a:t>
            </a:r>
            <a:endParaRPr sz="1600"/>
          </a:p>
        </p:txBody>
      </p:sp>
      <p:sp>
        <p:nvSpPr>
          <p:cNvPr id="652" name="Google Shape;652;p34"/>
          <p:cNvSpPr txBox="1"/>
          <p:nvPr>
            <p:ph idx="11" type="ftr"/>
          </p:nvPr>
        </p:nvSpPr>
        <p:spPr>
          <a:xfrm>
            <a:off x="1629100" y="5177408"/>
            <a:ext cx="5730295" cy="228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Ruch, as cited in Davys &amp; Beddoe 2009</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7" name="Shape 657"/>
        <p:cNvGrpSpPr/>
        <p:nvPr/>
      </p:nvGrpSpPr>
      <p:grpSpPr>
        <a:xfrm>
          <a:off x="0" y="0"/>
          <a:ext cx="0" cy="0"/>
          <a:chOff x="0" y="0"/>
          <a:chExt cx="0" cy="0"/>
        </a:xfrm>
      </p:grpSpPr>
      <p:sp>
        <p:nvSpPr>
          <p:cNvPr id="658" name="Google Shape;658;p35"/>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59" name="Google Shape;659;p35"/>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5"/>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5"/>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2" name="Google Shape;662;p35"/>
          <p:cNvGrpSpPr/>
          <p:nvPr/>
        </p:nvGrpSpPr>
        <p:grpSpPr>
          <a:xfrm>
            <a:off x="5250180" y="1267730"/>
            <a:ext cx="1691640" cy="615934"/>
            <a:chOff x="5250180" y="1267730"/>
            <a:chExt cx="1691640" cy="615934"/>
          </a:xfrm>
        </p:grpSpPr>
        <p:cxnSp>
          <p:nvCxnSpPr>
            <p:cNvPr id="663" name="Google Shape;663;p35"/>
            <p:cNvCxnSpPr/>
            <p:nvPr/>
          </p:nvCxnSpPr>
          <p:spPr>
            <a:xfrm>
              <a:off x="525018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664" name="Google Shape;664;p35"/>
            <p:cNvCxnSpPr/>
            <p:nvPr/>
          </p:nvCxnSpPr>
          <p:spPr>
            <a:xfrm>
              <a:off x="694182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665" name="Google Shape;665;p35"/>
            <p:cNvCxnSpPr/>
            <p:nvPr/>
          </p:nvCxnSpPr>
          <p:spPr>
            <a:xfrm>
              <a:off x="5250180" y="1883664"/>
              <a:ext cx="169164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grpSp>
      <p:sp>
        <p:nvSpPr>
          <p:cNvPr id="666" name="Google Shape;666;p35"/>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67" name="Google Shape;667;p35"/>
          <p:cNvSpPr/>
          <p:nvPr/>
        </p:nvSpPr>
        <p:spPr>
          <a:xfrm>
            <a:off x="643337" y="643464"/>
            <a:ext cx="10912338" cy="5571072"/>
          </a:xfrm>
          <a:prstGeom prst="rect">
            <a:avLst/>
          </a:prstGeom>
          <a:solidFill>
            <a:srgbClr val="FFFFFF"/>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5"/>
          <p:cNvSpPr/>
          <p:nvPr/>
        </p:nvSpPr>
        <p:spPr>
          <a:xfrm>
            <a:off x="809702" y="809244"/>
            <a:ext cx="10579608" cy="5239512"/>
          </a:xfrm>
          <a:prstGeom prst="rect">
            <a:avLst/>
          </a:prstGeom>
          <a:solidFill>
            <a:schemeClr val="lt1"/>
          </a:solid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5"/>
          <p:cNvSpPr txBox="1"/>
          <p:nvPr>
            <p:ph type="title"/>
          </p:nvPr>
        </p:nvSpPr>
        <p:spPr>
          <a:xfrm>
            <a:off x="1306286" y="1446715"/>
            <a:ext cx="9637485" cy="3299335"/>
          </a:xfrm>
          <a:prstGeom prst="rect">
            <a:avLst/>
          </a:prstGeom>
          <a:noFill/>
          <a:ln>
            <a:noFill/>
          </a:ln>
        </p:spPr>
        <p:txBody>
          <a:bodyPr anchorCtr="0" anchor="ctr" bIns="45700" lIns="91425" spcFirstLastPara="1" rIns="91425" wrap="square" tIns="45700">
            <a:normAutofit/>
          </a:bodyPr>
          <a:lstStyle/>
          <a:p>
            <a:pPr indent="0" lvl="0" marL="0" rtl="0" algn="ctr">
              <a:lnSpc>
                <a:spcPct val="150000"/>
              </a:lnSpc>
              <a:spcBef>
                <a:spcPts val="0"/>
              </a:spcBef>
              <a:spcAft>
                <a:spcPts val="0"/>
              </a:spcAft>
              <a:buClr>
                <a:srgbClr val="262626"/>
              </a:buClr>
              <a:buSzPts val="2800"/>
              <a:buFont typeface="Century Schoolbook"/>
              <a:buNone/>
            </a:pPr>
            <a:r>
              <a:rPr lang="en-US" sz="2800"/>
              <a:t>"GILKERSON (</a:t>
            </a:r>
            <a:r>
              <a:rPr lang="en-US" sz="2800" u="sng">
                <a:solidFill>
                  <a:schemeClr val="hlink"/>
                </a:solidFill>
                <a:hlinkClick r:id="rId3"/>
              </a:rPr>
              <a:t>2004</a:t>
            </a:r>
            <a:r>
              <a:rPr lang="en-US" sz="2800"/>
              <a:t>) SUGGESTS THAT WHEN ENGAGED IN REFLECTIVE PRACTICE, ONE MUST ASK, “WHAT DID YOU DO AND MOST IMPORTANTLY, HOW DID YOU FEEL ABOUT WHAT YOU DID?”  </a:t>
            </a:r>
            <a:br>
              <a:rPr lang="en-US" sz="2800"/>
            </a:br>
            <a:endParaRPr sz="2800"/>
          </a:p>
        </p:txBody>
      </p:sp>
      <p:sp>
        <p:nvSpPr>
          <p:cNvPr id="670" name="Google Shape;670;p35"/>
          <p:cNvSpPr/>
          <p:nvPr/>
        </p:nvSpPr>
        <p:spPr>
          <a:xfrm>
            <a:off x="5135880" y="640856"/>
            <a:ext cx="1920240" cy="73152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71" name="Google Shape;671;p35"/>
          <p:cNvCxnSpPr/>
          <p:nvPr/>
        </p:nvCxnSpPr>
        <p:spPr>
          <a:xfrm>
            <a:off x="5250180" y="640855"/>
            <a:ext cx="0" cy="640080"/>
          </a:xfrm>
          <a:prstGeom prst="straightConnector1">
            <a:avLst/>
          </a:prstGeom>
          <a:solidFill>
            <a:srgbClr val="262626"/>
          </a:solidFill>
          <a:ln cap="flat" cmpd="sng" w="9525">
            <a:solidFill>
              <a:srgbClr val="000000"/>
            </a:solidFill>
            <a:prstDash val="solid"/>
            <a:miter lim="800000"/>
            <a:headEnd len="sm" w="sm" type="none"/>
            <a:tailEnd len="sm" w="sm" type="none"/>
          </a:ln>
        </p:spPr>
      </p:cxnSp>
      <p:cxnSp>
        <p:nvCxnSpPr>
          <p:cNvPr id="672" name="Google Shape;672;p35"/>
          <p:cNvCxnSpPr/>
          <p:nvPr/>
        </p:nvCxnSpPr>
        <p:spPr>
          <a:xfrm>
            <a:off x="6941820" y="640855"/>
            <a:ext cx="0" cy="640080"/>
          </a:xfrm>
          <a:prstGeom prst="straightConnector1">
            <a:avLst/>
          </a:prstGeom>
          <a:solidFill>
            <a:srgbClr val="262626"/>
          </a:solidFill>
          <a:ln cap="flat" cmpd="sng" w="9525">
            <a:solidFill>
              <a:srgbClr val="000000"/>
            </a:solidFill>
            <a:prstDash val="solid"/>
            <a:miter lim="800000"/>
            <a:headEnd len="sm" w="sm" type="none"/>
            <a:tailEnd len="sm" w="sm" type="none"/>
          </a:ln>
        </p:spPr>
      </p:cxnSp>
      <p:cxnSp>
        <p:nvCxnSpPr>
          <p:cNvPr id="673" name="Google Shape;673;p35"/>
          <p:cNvCxnSpPr/>
          <p:nvPr/>
        </p:nvCxnSpPr>
        <p:spPr>
          <a:xfrm>
            <a:off x="5250180" y="1286150"/>
            <a:ext cx="1691640" cy="0"/>
          </a:xfrm>
          <a:prstGeom prst="straightConnector1">
            <a:avLst/>
          </a:prstGeom>
          <a:solidFill>
            <a:srgbClr val="262626"/>
          </a:solidFill>
          <a:ln cap="flat" cmpd="sng" w="9525">
            <a:solidFill>
              <a:srgbClr val="000000"/>
            </a:solidFill>
            <a:prstDash val="solid"/>
            <a:miter lim="800000"/>
            <a:headEnd len="sm" w="sm" type="none"/>
            <a:tailEnd len="sm" w="sm" type="none"/>
          </a:ln>
        </p:spPr>
      </p:cxnSp>
      <p:sp>
        <p:nvSpPr>
          <p:cNvPr id="674" name="Google Shape;674;p35"/>
          <p:cNvSpPr txBox="1"/>
          <p:nvPr>
            <p:ph idx="11" type="ftr"/>
          </p:nvPr>
        </p:nvSpPr>
        <p:spPr>
          <a:xfrm>
            <a:off x="1629157" y="5177408"/>
            <a:ext cx="5660134" cy="228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Shea, 2019</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3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200"/>
              <a:buFont typeface="Century Schoolbook"/>
              <a:buNone/>
            </a:pPr>
            <a:r>
              <a:rPr lang="en-US"/>
              <a:t>Strategies to Utilize Reflective Supervision</a:t>
            </a:r>
            <a:endParaRPr/>
          </a:p>
        </p:txBody>
      </p:sp>
      <p:sp>
        <p:nvSpPr>
          <p:cNvPr id="681" name="Google Shape;681;p36"/>
          <p:cNvSpPr txBox="1"/>
          <p:nvPr>
            <p:ph idx="1" type="body"/>
          </p:nvPr>
        </p:nvSpPr>
        <p:spPr>
          <a:xfrm>
            <a:off x="1066800" y="2103120"/>
            <a:ext cx="10058400" cy="3849624"/>
          </a:xfrm>
          <a:prstGeom prst="rect">
            <a:avLst/>
          </a:prstGeom>
          <a:noFill/>
          <a:ln>
            <a:noFill/>
          </a:ln>
        </p:spPr>
        <p:txBody>
          <a:bodyPr anchorCtr="0" anchor="t" bIns="45700" lIns="91425" spcFirstLastPara="1" rIns="91425" wrap="square" tIns="45700">
            <a:normAutofit/>
          </a:bodyPr>
          <a:lstStyle/>
          <a:p>
            <a:pPr indent="-182880" lvl="0" marL="182880" rtl="0" algn="l">
              <a:lnSpc>
                <a:spcPct val="110000"/>
              </a:lnSpc>
              <a:spcBef>
                <a:spcPts val="0"/>
              </a:spcBef>
              <a:spcAft>
                <a:spcPts val="0"/>
              </a:spcAft>
              <a:buSzPts val="1500"/>
              <a:buChar char="◦"/>
            </a:pPr>
            <a:r>
              <a:rPr lang="en-US"/>
              <a:t>Ensure consistent supervision opportunities</a:t>
            </a:r>
            <a:endParaRPr/>
          </a:p>
          <a:p>
            <a:pPr indent="-182880" lvl="0" marL="182880" rtl="0" algn="l">
              <a:lnSpc>
                <a:spcPct val="110000"/>
              </a:lnSpc>
              <a:spcBef>
                <a:spcPts val="900"/>
              </a:spcBef>
              <a:spcAft>
                <a:spcPts val="0"/>
              </a:spcAft>
              <a:buClr>
                <a:srgbClr val="262626"/>
              </a:buClr>
              <a:buSzPts val="1500"/>
              <a:buChar char="◦"/>
            </a:pPr>
            <a:r>
              <a:rPr lang="en-US"/>
              <a:t>Take a collaborative stance; fight the need to "be the expert"</a:t>
            </a:r>
            <a:endParaRPr/>
          </a:p>
          <a:p>
            <a:pPr indent="-182880" lvl="0" marL="182880" rtl="0" algn="l">
              <a:lnSpc>
                <a:spcPct val="110000"/>
              </a:lnSpc>
              <a:spcBef>
                <a:spcPts val="900"/>
              </a:spcBef>
              <a:spcAft>
                <a:spcPts val="0"/>
              </a:spcAft>
              <a:buClr>
                <a:srgbClr val="262626"/>
              </a:buClr>
              <a:buSzPts val="1500"/>
              <a:buChar char="◦"/>
            </a:pPr>
            <a:r>
              <a:rPr lang="en-US"/>
              <a:t>Prioritize open-ended questions with your students</a:t>
            </a:r>
            <a:endParaRPr/>
          </a:p>
          <a:p>
            <a:pPr indent="-182880" lvl="0" marL="182880" rtl="0" algn="l">
              <a:lnSpc>
                <a:spcPct val="110000"/>
              </a:lnSpc>
              <a:spcBef>
                <a:spcPts val="900"/>
              </a:spcBef>
              <a:spcAft>
                <a:spcPts val="0"/>
              </a:spcAft>
              <a:buClr>
                <a:srgbClr val="262626"/>
              </a:buClr>
              <a:buSzPts val="1500"/>
              <a:buChar char="◦"/>
            </a:pPr>
            <a:r>
              <a:rPr lang="en-US"/>
              <a:t>Ask the student to share ideas: What are your thoughts about that? How do you think you can approach this?</a:t>
            </a:r>
            <a:endParaRPr/>
          </a:p>
          <a:p>
            <a:pPr indent="-182880" lvl="0" marL="182880" rtl="0" algn="l">
              <a:lnSpc>
                <a:spcPct val="110000"/>
              </a:lnSpc>
              <a:spcBef>
                <a:spcPts val="900"/>
              </a:spcBef>
              <a:spcAft>
                <a:spcPts val="0"/>
              </a:spcAft>
              <a:buClr>
                <a:srgbClr val="262626"/>
              </a:buClr>
              <a:buSzPts val="1500"/>
              <a:buChar char="◦"/>
            </a:pPr>
            <a:r>
              <a:rPr lang="en-US"/>
              <a:t>Ask students about their emotional response to the work: How did that feel when you experienced this? How do you think the client felt during that encounter? </a:t>
            </a:r>
            <a:endParaRPr/>
          </a:p>
          <a:p>
            <a:pPr indent="-182880" lvl="0" marL="182880" rtl="0" algn="l">
              <a:lnSpc>
                <a:spcPct val="110000"/>
              </a:lnSpc>
              <a:spcBef>
                <a:spcPts val="900"/>
              </a:spcBef>
              <a:spcAft>
                <a:spcPts val="0"/>
              </a:spcAft>
              <a:buClr>
                <a:srgbClr val="262626"/>
              </a:buClr>
              <a:buSzPts val="1500"/>
              <a:buChar char="◦"/>
            </a:pPr>
            <a:r>
              <a:rPr lang="en-US"/>
              <a:t>Explore accountability aspects: What is getting in the way of your work?</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60000" ty="0" sy="60000"/>
        </a:blipFill>
      </p:bgPr>
    </p:bg>
    <p:spTree>
      <p:nvGrpSpPr>
        <p:cNvPr id="686" name="Shape 686"/>
        <p:cNvGrpSpPr/>
        <p:nvPr/>
      </p:nvGrpSpPr>
      <p:grpSpPr>
        <a:xfrm>
          <a:off x="0" y="0"/>
          <a:ext cx="0" cy="0"/>
          <a:chOff x="0" y="0"/>
          <a:chExt cx="0" cy="0"/>
        </a:xfrm>
      </p:grpSpPr>
      <p:sp>
        <p:nvSpPr>
          <p:cNvPr id="687" name="Google Shape;687;p37"/>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88" name="Google Shape;688;p37"/>
          <p:cNvSpPr/>
          <p:nvPr/>
        </p:nvSpPr>
        <p:spPr>
          <a:xfrm>
            <a:off x="1307870" y="1267730"/>
            <a:ext cx="9576262" cy="4307950"/>
          </a:xfrm>
          <a:prstGeom prst="rect">
            <a:avLst/>
          </a:prstGeom>
          <a:blipFill rotWithShape="1">
            <a:blip r:embed="rId3">
              <a:alphaModFix/>
            </a:blip>
            <a:tile algn="tl" flip="none" tx="0" sx="60000" ty="0" sy="60000"/>
          </a:blip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7"/>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7"/>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1" name="Google Shape;691;p37"/>
          <p:cNvGrpSpPr/>
          <p:nvPr/>
        </p:nvGrpSpPr>
        <p:grpSpPr>
          <a:xfrm>
            <a:off x="5250180" y="1267730"/>
            <a:ext cx="1691640" cy="615934"/>
            <a:chOff x="5250180" y="1267730"/>
            <a:chExt cx="1691640" cy="615934"/>
          </a:xfrm>
        </p:grpSpPr>
        <p:cxnSp>
          <p:nvCxnSpPr>
            <p:cNvPr id="692" name="Google Shape;692;p37"/>
            <p:cNvCxnSpPr/>
            <p:nvPr/>
          </p:nvCxnSpPr>
          <p:spPr>
            <a:xfrm>
              <a:off x="525018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693" name="Google Shape;693;p37"/>
            <p:cNvCxnSpPr/>
            <p:nvPr/>
          </p:nvCxnSpPr>
          <p:spPr>
            <a:xfrm>
              <a:off x="694182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694" name="Google Shape;694;p37"/>
            <p:cNvCxnSpPr/>
            <p:nvPr/>
          </p:nvCxnSpPr>
          <p:spPr>
            <a:xfrm>
              <a:off x="5250180" y="1883664"/>
              <a:ext cx="169164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grpSp>
      <p:sp>
        <p:nvSpPr>
          <p:cNvPr id="695" name="Google Shape;695;p37"/>
          <p:cNvSpPr/>
          <p:nvPr/>
        </p:nvSpPr>
        <p:spPr>
          <a:xfrm>
            <a:off x="0" y="0"/>
            <a:ext cx="12192000" cy="6858000"/>
          </a:xfrm>
          <a:prstGeom prst="rect">
            <a:avLst/>
          </a:prstGeom>
          <a:blipFill rotWithShape="1">
            <a:blip r:embed="rId3">
              <a:alphaModFix/>
            </a:blip>
            <a:tile algn="tl" flip="none" tx="0" sx="60000" ty="0" sy="6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96" name="Google Shape;696;p37"/>
          <p:cNvSpPr/>
          <p:nvPr/>
        </p:nvSpPr>
        <p:spPr>
          <a:xfrm>
            <a:off x="453190" y="457200"/>
            <a:ext cx="11281609" cy="5943603"/>
          </a:xfrm>
          <a:prstGeom prst="rect">
            <a:avLst/>
          </a:prstGeom>
          <a:solidFill>
            <a:srgbClr val="FFFFFF"/>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7"/>
          <p:cNvSpPr/>
          <p:nvPr/>
        </p:nvSpPr>
        <p:spPr>
          <a:xfrm>
            <a:off x="616738" y="621793"/>
            <a:ext cx="10954512" cy="5614416"/>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7"/>
          <p:cNvSpPr txBox="1"/>
          <p:nvPr>
            <p:ph type="title"/>
          </p:nvPr>
        </p:nvSpPr>
        <p:spPr>
          <a:xfrm>
            <a:off x="1209040" y="1754659"/>
            <a:ext cx="9860547" cy="3005463"/>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rgbClr val="FFFFFF"/>
              </a:buClr>
              <a:buSzPts val="6800"/>
              <a:buFont typeface="Century Schoolbook"/>
              <a:buNone/>
            </a:pPr>
            <a:r>
              <a:rPr lang="en-US">
                <a:solidFill>
                  <a:srgbClr val="FFFFFF"/>
                </a:solidFill>
              </a:rPr>
              <a:t>BREAKOUT GROUP </a:t>
            </a:r>
            <a:endParaRPr/>
          </a:p>
        </p:txBody>
      </p:sp>
      <p:sp>
        <p:nvSpPr>
          <p:cNvPr id="699" name="Google Shape;699;p37"/>
          <p:cNvSpPr txBox="1"/>
          <p:nvPr>
            <p:ph idx="1" type="body"/>
          </p:nvPr>
        </p:nvSpPr>
        <p:spPr>
          <a:xfrm>
            <a:off x="1209039" y="4128411"/>
            <a:ext cx="9860547" cy="1475871"/>
          </a:xfrm>
          <a:prstGeom prst="rect">
            <a:avLst/>
          </a:prstGeom>
          <a:noFill/>
          <a:ln>
            <a:noFill/>
          </a:ln>
        </p:spPr>
        <p:txBody>
          <a:bodyPr anchorCtr="0" anchor="t" bIns="45700" lIns="91425" spcFirstLastPara="1" rIns="91425" wrap="square" tIns="45700">
            <a:noAutofit/>
          </a:bodyPr>
          <a:lstStyle/>
          <a:p>
            <a:pPr indent="0" lvl="1" marL="457200" rtl="0" algn="ctr">
              <a:lnSpc>
                <a:spcPct val="110000"/>
              </a:lnSpc>
              <a:spcBef>
                <a:spcPts val="0"/>
              </a:spcBef>
              <a:spcAft>
                <a:spcPts val="0"/>
              </a:spcAft>
              <a:buSzPts val="2800"/>
              <a:buNone/>
            </a:pPr>
            <a:r>
              <a:t/>
            </a:r>
            <a:endParaRPr sz="2800">
              <a:solidFill>
                <a:schemeClr val="lt1"/>
              </a:solidFill>
            </a:endParaRPr>
          </a:p>
          <a:p>
            <a:pPr indent="0" lvl="0" marL="0" rtl="0" algn="ctr">
              <a:lnSpc>
                <a:spcPct val="100000"/>
              </a:lnSpc>
              <a:spcBef>
                <a:spcPts val="0"/>
              </a:spcBef>
              <a:spcAft>
                <a:spcPts val="0"/>
              </a:spcAft>
              <a:buSzPts val="1800"/>
              <a:buNone/>
            </a:pPr>
            <a:r>
              <a:t/>
            </a:r>
            <a:endParaRPr>
              <a:solidFill>
                <a:srgbClr val="FFFFFF"/>
              </a:solidFill>
            </a:endParaRPr>
          </a:p>
        </p:txBody>
      </p:sp>
      <p:sp>
        <p:nvSpPr>
          <p:cNvPr id="700" name="Google Shape;700;p37"/>
          <p:cNvSpPr/>
          <p:nvPr/>
        </p:nvSpPr>
        <p:spPr>
          <a:xfrm>
            <a:off x="5135880" y="446824"/>
            <a:ext cx="1920240" cy="73152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01" name="Google Shape;701;p37"/>
          <p:cNvCxnSpPr/>
          <p:nvPr/>
        </p:nvCxnSpPr>
        <p:spPr>
          <a:xfrm>
            <a:off x="5250180" y="455369"/>
            <a:ext cx="0" cy="640080"/>
          </a:xfrm>
          <a:prstGeom prst="straightConnector1">
            <a:avLst/>
          </a:prstGeom>
          <a:solidFill>
            <a:srgbClr val="262626"/>
          </a:solidFill>
          <a:ln cap="flat" cmpd="sng" w="9525">
            <a:solidFill>
              <a:srgbClr val="000000"/>
            </a:solidFill>
            <a:prstDash val="solid"/>
            <a:miter lim="800000"/>
            <a:headEnd len="sm" w="sm" type="none"/>
            <a:tailEnd len="sm" w="sm" type="none"/>
          </a:ln>
        </p:spPr>
      </p:cxnSp>
      <p:cxnSp>
        <p:nvCxnSpPr>
          <p:cNvPr id="702" name="Google Shape;702;p37"/>
          <p:cNvCxnSpPr/>
          <p:nvPr/>
        </p:nvCxnSpPr>
        <p:spPr>
          <a:xfrm>
            <a:off x="6941820" y="455369"/>
            <a:ext cx="0" cy="640080"/>
          </a:xfrm>
          <a:prstGeom prst="straightConnector1">
            <a:avLst/>
          </a:prstGeom>
          <a:solidFill>
            <a:srgbClr val="262626"/>
          </a:solidFill>
          <a:ln cap="flat" cmpd="sng" w="9525">
            <a:solidFill>
              <a:srgbClr val="000000"/>
            </a:solidFill>
            <a:prstDash val="solid"/>
            <a:miter lim="800000"/>
            <a:headEnd len="sm" w="sm" type="none"/>
            <a:tailEnd len="sm" w="sm" type="none"/>
          </a:ln>
        </p:spPr>
      </p:cxnSp>
      <p:cxnSp>
        <p:nvCxnSpPr>
          <p:cNvPr id="703" name="Google Shape;703;p37"/>
          <p:cNvCxnSpPr/>
          <p:nvPr/>
        </p:nvCxnSpPr>
        <p:spPr>
          <a:xfrm>
            <a:off x="5250180" y="1100664"/>
            <a:ext cx="1691640" cy="0"/>
          </a:xfrm>
          <a:prstGeom prst="straightConnector1">
            <a:avLst/>
          </a:prstGeom>
          <a:solidFill>
            <a:srgbClr val="262626"/>
          </a:solidFill>
          <a:ln cap="flat" cmpd="sng" w="9525">
            <a:solidFill>
              <a:srgbClr val="000000"/>
            </a:solidFill>
            <a:prstDash val="solid"/>
            <a:miter lim="800000"/>
            <a:headEnd len="sm" w="sm" type="none"/>
            <a:tailEnd len="sm" w="sm" type="non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60000" ty="0" sy="60000"/>
        </a:blipFill>
      </p:bgPr>
    </p:bg>
    <p:spTree>
      <p:nvGrpSpPr>
        <p:cNvPr id="708" name="Shape 708"/>
        <p:cNvGrpSpPr/>
        <p:nvPr/>
      </p:nvGrpSpPr>
      <p:grpSpPr>
        <a:xfrm>
          <a:off x="0" y="0"/>
          <a:ext cx="0" cy="0"/>
          <a:chOff x="0" y="0"/>
          <a:chExt cx="0" cy="0"/>
        </a:xfrm>
      </p:grpSpPr>
      <p:sp>
        <p:nvSpPr>
          <p:cNvPr id="709" name="Google Shape;709;p38"/>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10" name="Google Shape;710;p38"/>
          <p:cNvSpPr/>
          <p:nvPr/>
        </p:nvSpPr>
        <p:spPr>
          <a:xfrm>
            <a:off x="1307870" y="1267730"/>
            <a:ext cx="9576262" cy="4307950"/>
          </a:xfrm>
          <a:prstGeom prst="rect">
            <a:avLst/>
          </a:prstGeom>
          <a:blipFill rotWithShape="1">
            <a:blip r:embed="rId3">
              <a:alphaModFix/>
            </a:blip>
            <a:tile algn="tl" flip="none" tx="0" sx="60000" ty="0" sy="60000"/>
          </a:blip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8"/>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8"/>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3" name="Google Shape;713;p38"/>
          <p:cNvGrpSpPr/>
          <p:nvPr/>
        </p:nvGrpSpPr>
        <p:grpSpPr>
          <a:xfrm>
            <a:off x="5250180" y="1267730"/>
            <a:ext cx="1691640" cy="615934"/>
            <a:chOff x="5250180" y="1267730"/>
            <a:chExt cx="1691640" cy="615934"/>
          </a:xfrm>
        </p:grpSpPr>
        <p:cxnSp>
          <p:nvCxnSpPr>
            <p:cNvPr id="714" name="Google Shape;714;p38"/>
            <p:cNvCxnSpPr/>
            <p:nvPr/>
          </p:nvCxnSpPr>
          <p:spPr>
            <a:xfrm>
              <a:off x="525018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715" name="Google Shape;715;p38"/>
            <p:cNvCxnSpPr/>
            <p:nvPr/>
          </p:nvCxnSpPr>
          <p:spPr>
            <a:xfrm>
              <a:off x="694182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716" name="Google Shape;716;p38"/>
            <p:cNvCxnSpPr/>
            <p:nvPr/>
          </p:nvCxnSpPr>
          <p:spPr>
            <a:xfrm>
              <a:off x="5250180" y="1883664"/>
              <a:ext cx="169164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grpSp>
      <p:sp>
        <p:nvSpPr>
          <p:cNvPr id="717" name="Google Shape;717;p38"/>
          <p:cNvSpPr/>
          <p:nvPr/>
        </p:nvSpPr>
        <p:spPr>
          <a:xfrm>
            <a:off x="0" y="0"/>
            <a:ext cx="12192000" cy="6858000"/>
          </a:xfrm>
          <a:prstGeom prst="rect">
            <a:avLst/>
          </a:prstGeom>
          <a:blipFill rotWithShape="1">
            <a:blip r:embed="rId3">
              <a:alphaModFix/>
            </a:blip>
            <a:tile algn="tl" flip="none" tx="0" sx="60000" ty="0" sy="6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18" name="Google Shape;718;p38"/>
          <p:cNvSpPr/>
          <p:nvPr/>
        </p:nvSpPr>
        <p:spPr>
          <a:xfrm>
            <a:off x="453190" y="457200"/>
            <a:ext cx="11281609" cy="5943603"/>
          </a:xfrm>
          <a:prstGeom prst="rect">
            <a:avLst/>
          </a:prstGeom>
          <a:solidFill>
            <a:srgbClr val="FFFFFF"/>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8"/>
          <p:cNvSpPr/>
          <p:nvPr/>
        </p:nvSpPr>
        <p:spPr>
          <a:xfrm>
            <a:off x="616738" y="621793"/>
            <a:ext cx="10954512" cy="5614416"/>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8"/>
          <p:cNvSpPr txBox="1"/>
          <p:nvPr>
            <p:ph type="title"/>
          </p:nvPr>
        </p:nvSpPr>
        <p:spPr>
          <a:xfrm>
            <a:off x="1209040" y="1754659"/>
            <a:ext cx="9860547" cy="3005463"/>
          </a:xfrm>
          <a:prstGeom prst="rect">
            <a:avLst/>
          </a:prstGeom>
          <a:noFill/>
          <a:ln>
            <a:noFill/>
          </a:ln>
        </p:spPr>
        <p:txBody>
          <a:bodyPr anchorCtr="0" anchor="ctr" bIns="45700" lIns="91425" spcFirstLastPara="1" rIns="91425" wrap="square" tIns="45700">
            <a:normAutofit/>
          </a:bodyPr>
          <a:lstStyle/>
          <a:p>
            <a:pPr indent="0" lvl="1" marL="0" rtl="0" algn="l">
              <a:spcBef>
                <a:spcPts val="0"/>
              </a:spcBef>
              <a:spcAft>
                <a:spcPts val="0"/>
              </a:spcAft>
              <a:buNone/>
            </a:pPr>
            <a:r>
              <a:rPr lang="en-US" sz="2400"/>
              <a:t>What barriers may exist for you to provide reflective supervision?  </a:t>
            </a:r>
            <a:endParaRPr sz="2400">
              <a:solidFill>
                <a:srgbClr val="000000"/>
              </a:solidFill>
            </a:endParaRPr>
          </a:p>
          <a:p>
            <a:pPr indent="0" lvl="1" marL="0" rtl="0" algn="l">
              <a:spcBef>
                <a:spcPts val="500"/>
              </a:spcBef>
              <a:spcAft>
                <a:spcPts val="0"/>
              </a:spcAft>
              <a:buNone/>
            </a:pPr>
            <a:r>
              <a:rPr lang="en-US" sz="2400"/>
              <a:t>What do you do in your current practice that enhances reflective competencies of your students? </a:t>
            </a:r>
            <a:endParaRPr/>
          </a:p>
          <a:p>
            <a:pPr indent="0" lvl="1" marL="0" rtl="0" algn="l">
              <a:spcBef>
                <a:spcPts val="500"/>
              </a:spcBef>
              <a:spcAft>
                <a:spcPts val="0"/>
              </a:spcAft>
              <a:buNone/>
            </a:pPr>
            <a:r>
              <a:rPr lang="en-US" sz="2400"/>
              <a:t>How do you feel about what you are doing in your supervision? </a:t>
            </a:r>
            <a:br>
              <a:rPr lang="en-US" sz="2400"/>
            </a:br>
            <a:r>
              <a:rPr lang="en-US" sz="2400"/>
              <a:t>How comfortable do you feel with "non-directive" supervision? </a:t>
            </a:r>
            <a:endParaRPr/>
          </a:p>
        </p:txBody>
      </p:sp>
      <p:sp>
        <p:nvSpPr>
          <p:cNvPr id="721" name="Google Shape;721;p38"/>
          <p:cNvSpPr/>
          <p:nvPr/>
        </p:nvSpPr>
        <p:spPr>
          <a:xfrm>
            <a:off x="5135880" y="446824"/>
            <a:ext cx="1920240" cy="73152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22" name="Google Shape;722;p38"/>
          <p:cNvCxnSpPr/>
          <p:nvPr/>
        </p:nvCxnSpPr>
        <p:spPr>
          <a:xfrm>
            <a:off x="5250180" y="455369"/>
            <a:ext cx="0" cy="640080"/>
          </a:xfrm>
          <a:prstGeom prst="straightConnector1">
            <a:avLst/>
          </a:prstGeom>
          <a:solidFill>
            <a:srgbClr val="262626"/>
          </a:solidFill>
          <a:ln cap="flat" cmpd="sng" w="9525">
            <a:solidFill>
              <a:srgbClr val="000000"/>
            </a:solidFill>
            <a:prstDash val="solid"/>
            <a:miter lim="800000"/>
            <a:headEnd len="sm" w="sm" type="none"/>
            <a:tailEnd len="sm" w="sm" type="none"/>
          </a:ln>
        </p:spPr>
      </p:cxnSp>
      <p:cxnSp>
        <p:nvCxnSpPr>
          <p:cNvPr id="723" name="Google Shape;723;p38"/>
          <p:cNvCxnSpPr/>
          <p:nvPr/>
        </p:nvCxnSpPr>
        <p:spPr>
          <a:xfrm>
            <a:off x="6941820" y="455369"/>
            <a:ext cx="0" cy="640080"/>
          </a:xfrm>
          <a:prstGeom prst="straightConnector1">
            <a:avLst/>
          </a:prstGeom>
          <a:solidFill>
            <a:srgbClr val="262626"/>
          </a:solidFill>
          <a:ln cap="flat" cmpd="sng" w="9525">
            <a:solidFill>
              <a:srgbClr val="000000"/>
            </a:solidFill>
            <a:prstDash val="solid"/>
            <a:miter lim="800000"/>
            <a:headEnd len="sm" w="sm" type="none"/>
            <a:tailEnd len="sm" w="sm" type="none"/>
          </a:ln>
        </p:spPr>
      </p:cxnSp>
      <p:cxnSp>
        <p:nvCxnSpPr>
          <p:cNvPr id="724" name="Google Shape;724;p38"/>
          <p:cNvCxnSpPr/>
          <p:nvPr/>
        </p:nvCxnSpPr>
        <p:spPr>
          <a:xfrm>
            <a:off x="5250180" y="1100664"/>
            <a:ext cx="1691640" cy="0"/>
          </a:xfrm>
          <a:prstGeom prst="straightConnector1">
            <a:avLst/>
          </a:prstGeom>
          <a:solidFill>
            <a:srgbClr val="262626"/>
          </a:solidFill>
          <a:ln cap="flat" cmpd="sng" w="9525">
            <a:solidFill>
              <a:srgbClr val="000000"/>
            </a:solidFill>
            <a:prstDash val="solid"/>
            <a:miter lim="800000"/>
            <a:headEnd len="sm" w="sm" type="none"/>
            <a:tailEnd len="sm" w="sm" type="non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3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200"/>
              <a:buFont typeface="Century Schoolbook"/>
              <a:buNone/>
            </a:pPr>
            <a:r>
              <a:rPr lang="en-US"/>
              <a:t>Potential Barriers to Utilizing Reflective Supervision</a:t>
            </a:r>
            <a:endParaRPr/>
          </a:p>
        </p:txBody>
      </p:sp>
      <p:sp>
        <p:nvSpPr>
          <p:cNvPr id="731" name="Google Shape;731;p39"/>
          <p:cNvSpPr txBox="1"/>
          <p:nvPr>
            <p:ph idx="1" type="body"/>
          </p:nvPr>
        </p:nvSpPr>
        <p:spPr>
          <a:xfrm>
            <a:off x="1066800" y="2103120"/>
            <a:ext cx="10058400" cy="3849624"/>
          </a:xfrm>
          <a:prstGeom prst="rect">
            <a:avLst/>
          </a:prstGeom>
          <a:noFill/>
          <a:ln>
            <a:noFill/>
          </a:ln>
        </p:spPr>
        <p:txBody>
          <a:bodyPr anchorCtr="0" anchor="t" bIns="45700" lIns="91425" spcFirstLastPara="1" rIns="91425" wrap="square" tIns="45700">
            <a:normAutofit/>
          </a:bodyPr>
          <a:lstStyle/>
          <a:p>
            <a:pPr indent="-182880" lvl="0" marL="182880" rtl="0" algn="l">
              <a:lnSpc>
                <a:spcPct val="110000"/>
              </a:lnSpc>
              <a:spcBef>
                <a:spcPts val="0"/>
              </a:spcBef>
              <a:spcAft>
                <a:spcPts val="0"/>
              </a:spcAft>
              <a:buSzPts val="1600"/>
              <a:buChar char="◦"/>
            </a:pPr>
            <a:r>
              <a:rPr lang="en-US" sz="1600"/>
              <a:t>Student readiness for reflective capacity </a:t>
            </a:r>
            <a:endParaRPr sz="1600"/>
          </a:p>
          <a:p>
            <a:pPr indent="-182880" lvl="0" marL="182880" rtl="0" algn="l">
              <a:lnSpc>
                <a:spcPct val="110000"/>
              </a:lnSpc>
              <a:spcBef>
                <a:spcPts val="900"/>
              </a:spcBef>
              <a:spcAft>
                <a:spcPts val="0"/>
              </a:spcAft>
              <a:buClr>
                <a:srgbClr val="262626"/>
              </a:buClr>
              <a:buSzPts val="1600"/>
              <a:buChar char="◦"/>
            </a:pPr>
            <a:r>
              <a:rPr lang="en-US" sz="1600"/>
              <a:t>Student needing more directive supervision </a:t>
            </a:r>
            <a:endParaRPr sz="1600"/>
          </a:p>
          <a:p>
            <a:pPr indent="-182880" lvl="0" marL="182880" rtl="0" algn="l">
              <a:lnSpc>
                <a:spcPct val="110000"/>
              </a:lnSpc>
              <a:spcBef>
                <a:spcPts val="900"/>
              </a:spcBef>
              <a:spcAft>
                <a:spcPts val="0"/>
              </a:spcAft>
              <a:buClr>
                <a:srgbClr val="262626"/>
              </a:buClr>
              <a:buSzPts val="1600"/>
              <a:buChar char="◦"/>
            </a:pPr>
            <a:r>
              <a:rPr lang="en-US" sz="1600"/>
              <a:t>Supervisor readiness and education </a:t>
            </a:r>
            <a:endParaRPr sz="1600"/>
          </a:p>
          <a:p>
            <a:pPr indent="-182880" lvl="0" marL="182880" rtl="0" algn="l">
              <a:lnSpc>
                <a:spcPct val="110000"/>
              </a:lnSpc>
              <a:spcBef>
                <a:spcPts val="900"/>
              </a:spcBef>
              <a:spcAft>
                <a:spcPts val="0"/>
              </a:spcAft>
              <a:buClr>
                <a:srgbClr val="262626"/>
              </a:buClr>
              <a:buSzPts val="1600"/>
              <a:buChar char="◦"/>
            </a:pPr>
            <a:r>
              <a:rPr lang="en-US" sz="1600"/>
              <a:t>Agency contexts </a:t>
            </a:r>
            <a:endParaRPr/>
          </a:p>
          <a:p>
            <a:pPr indent="-87629" lvl="0" marL="182880" rtl="0" algn="l">
              <a:lnSpc>
                <a:spcPct val="110000"/>
              </a:lnSpc>
              <a:spcBef>
                <a:spcPts val="900"/>
              </a:spcBef>
              <a:spcAft>
                <a:spcPts val="0"/>
              </a:spcAft>
              <a:buClr>
                <a:srgbClr val="262626"/>
              </a:buClr>
              <a:buSzPts val="15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60000" ty="0" sy="60000"/>
        </a:blipFill>
      </p:bgPr>
    </p:bg>
    <p:spTree>
      <p:nvGrpSpPr>
        <p:cNvPr id="183" name="Shape 183"/>
        <p:cNvGrpSpPr/>
        <p:nvPr/>
      </p:nvGrpSpPr>
      <p:grpSpPr>
        <a:xfrm>
          <a:off x="0" y="0"/>
          <a:ext cx="0" cy="0"/>
          <a:chOff x="0" y="0"/>
          <a:chExt cx="0" cy="0"/>
        </a:xfrm>
      </p:grpSpPr>
      <p:sp>
        <p:nvSpPr>
          <p:cNvPr id="184" name="Google Shape;184;p4"/>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185" name="Google Shape;185;p4"/>
          <p:cNvSpPr/>
          <p:nvPr/>
        </p:nvSpPr>
        <p:spPr>
          <a:xfrm>
            <a:off x="1307870" y="1267730"/>
            <a:ext cx="9576262" cy="4307950"/>
          </a:xfrm>
          <a:prstGeom prst="rect">
            <a:avLst/>
          </a:prstGeom>
          <a:blipFill rotWithShape="1">
            <a:blip r:embed="rId3">
              <a:alphaModFix/>
            </a:blip>
            <a:tile algn="tl" flip="none" tx="0" sx="60000" ty="0" sy="60000"/>
          </a:blip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8" name="Google Shape;188;p4"/>
          <p:cNvGrpSpPr/>
          <p:nvPr/>
        </p:nvGrpSpPr>
        <p:grpSpPr>
          <a:xfrm>
            <a:off x="5250180" y="1267730"/>
            <a:ext cx="1691640" cy="615934"/>
            <a:chOff x="5250180" y="1267730"/>
            <a:chExt cx="1691640" cy="615934"/>
          </a:xfrm>
        </p:grpSpPr>
        <p:cxnSp>
          <p:nvCxnSpPr>
            <p:cNvPr id="189" name="Google Shape;189;p4"/>
            <p:cNvCxnSpPr/>
            <p:nvPr/>
          </p:nvCxnSpPr>
          <p:spPr>
            <a:xfrm>
              <a:off x="525018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190" name="Google Shape;190;p4"/>
            <p:cNvCxnSpPr/>
            <p:nvPr/>
          </p:nvCxnSpPr>
          <p:spPr>
            <a:xfrm>
              <a:off x="694182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191" name="Google Shape;191;p4"/>
            <p:cNvCxnSpPr/>
            <p:nvPr/>
          </p:nvCxnSpPr>
          <p:spPr>
            <a:xfrm>
              <a:off x="5250180" y="1883664"/>
              <a:ext cx="169164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grpSp>
      <p:sp>
        <p:nvSpPr>
          <p:cNvPr id="192" name="Google Shape;192;p4"/>
          <p:cNvSpPr/>
          <p:nvPr/>
        </p:nvSpPr>
        <p:spPr>
          <a:xfrm>
            <a:off x="0" y="0"/>
            <a:ext cx="12192000" cy="6858000"/>
          </a:xfrm>
          <a:prstGeom prst="rect">
            <a:avLst/>
          </a:prstGeom>
          <a:blipFill rotWithShape="1">
            <a:blip r:embed="rId3">
              <a:alphaModFix/>
            </a:blip>
            <a:tile algn="tl" flip="none" tx="0" sx="60000" ty="0" sy="6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193" name="Google Shape;193;p4"/>
          <p:cNvSpPr/>
          <p:nvPr/>
        </p:nvSpPr>
        <p:spPr>
          <a:xfrm>
            <a:off x="453190" y="457200"/>
            <a:ext cx="11281609" cy="5943603"/>
          </a:xfrm>
          <a:prstGeom prst="rect">
            <a:avLst/>
          </a:prstGeom>
          <a:solidFill>
            <a:srgbClr val="FFFFFF"/>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
          <p:cNvSpPr/>
          <p:nvPr/>
        </p:nvSpPr>
        <p:spPr>
          <a:xfrm>
            <a:off x="616738" y="621793"/>
            <a:ext cx="10954512" cy="5614416"/>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
          <p:cNvSpPr txBox="1"/>
          <p:nvPr>
            <p:ph type="title"/>
          </p:nvPr>
        </p:nvSpPr>
        <p:spPr>
          <a:xfrm>
            <a:off x="1209040" y="1754659"/>
            <a:ext cx="9860547" cy="3005463"/>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rgbClr val="FFFFFF"/>
              </a:buClr>
              <a:buSzPts val="4800"/>
              <a:buFont typeface="Century Schoolbook"/>
              <a:buNone/>
            </a:pPr>
            <a:r>
              <a:rPr lang="en-US" sz="4800">
                <a:solidFill>
                  <a:srgbClr val="FFFFFF"/>
                </a:solidFill>
              </a:rPr>
              <a:t>BREAKOUT GROUP INTRODUCTIONS </a:t>
            </a:r>
            <a:br>
              <a:rPr lang="en-US" sz="4800">
                <a:solidFill>
                  <a:srgbClr val="FFFFFF"/>
                </a:solidFill>
              </a:rPr>
            </a:br>
            <a:endParaRPr sz="4800">
              <a:solidFill>
                <a:srgbClr val="262626"/>
              </a:solidFill>
            </a:endParaRPr>
          </a:p>
        </p:txBody>
      </p:sp>
      <p:sp>
        <p:nvSpPr>
          <p:cNvPr id="196" name="Google Shape;196;p4"/>
          <p:cNvSpPr txBox="1"/>
          <p:nvPr>
            <p:ph idx="1" type="body"/>
          </p:nvPr>
        </p:nvSpPr>
        <p:spPr>
          <a:xfrm>
            <a:off x="1209039" y="4128411"/>
            <a:ext cx="9860547" cy="1475871"/>
          </a:xfrm>
          <a:prstGeom prst="rect">
            <a:avLst/>
          </a:prstGeom>
          <a:noFill/>
          <a:ln>
            <a:noFill/>
          </a:ln>
        </p:spPr>
        <p:txBody>
          <a:bodyPr anchorCtr="0" anchor="t" bIns="45700" lIns="91425" spcFirstLastPara="1" rIns="91425" wrap="square" tIns="45700">
            <a:noAutofit/>
          </a:bodyPr>
          <a:lstStyle/>
          <a:p>
            <a:pPr indent="0" lvl="1" marL="457200" rtl="0" algn="ctr">
              <a:lnSpc>
                <a:spcPct val="110000"/>
              </a:lnSpc>
              <a:spcBef>
                <a:spcPts val="0"/>
              </a:spcBef>
              <a:spcAft>
                <a:spcPts val="0"/>
              </a:spcAft>
              <a:buSzPts val="2800"/>
              <a:buNone/>
            </a:pPr>
            <a:r>
              <a:t/>
            </a:r>
            <a:endParaRPr sz="2800">
              <a:solidFill>
                <a:schemeClr val="lt1"/>
              </a:solidFill>
            </a:endParaRPr>
          </a:p>
          <a:p>
            <a:pPr indent="0" lvl="0" marL="0" rtl="0" algn="ctr">
              <a:lnSpc>
                <a:spcPct val="100000"/>
              </a:lnSpc>
              <a:spcBef>
                <a:spcPts val="0"/>
              </a:spcBef>
              <a:spcAft>
                <a:spcPts val="0"/>
              </a:spcAft>
              <a:buSzPts val="1800"/>
              <a:buNone/>
            </a:pPr>
            <a:r>
              <a:t/>
            </a:r>
            <a:endParaRPr>
              <a:solidFill>
                <a:srgbClr val="FFFFFF"/>
              </a:solidFill>
            </a:endParaRPr>
          </a:p>
        </p:txBody>
      </p:sp>
      <p:sp>
        <p:nvSpPr>
          <p:cNvPr id="197" name="Google Shape;197;p4"/>
          <p:cNvSpPr/>
          <p:nvPr/>
        </p:nvSpPr>
        <p:spPr>
          <a:xfrm>
            <a:off x="5135880" y="446824"/>
            <a:ext cx="1920240" cy="73152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8" name="Google Shape;198;p4"/>
          <p:cNvCxnSpPr/>
          <p:nvPr/>
        </p:nvCxnSpPr>
        <p:spPr>
          <a:xfrm>
            <a:off x="5250180" y="455369"/>
            <a:ext cx="0" cy="640080"/>
          </a:xfrm>
          <a:prstGeom prst="straightConnector1">
            <a:avLst/>
          </a:prstGeom>
          <a:solidFill>
            <a:srgbClr val="262626"/>
          </a:solidFill>
          <a:ln cap="flat" cmpd="sng" w="9525">
            <a:solidFill>
              <a:srgbClr val="000000"/>
            </a:solidFill>
            <a:prstDash val="solid"/>
            <a:miter lim="800000"/>
            <a:headEnd len="sm" w="sm" type="none"/>
            <a:tailEnd len="sm" w="sm" type="none"/>
          </a:ln>
        </p:spPr>
      </p:cxnSp>
      <p:cxnSp>
        <p:nvCxnSpPr>
          <p:cNvPr id="199" name="Google Shape;199;p4"/>
          <p:cNvCxnSpPr/>
          <p:nvPr/>
        </p:nvCxnSpPr>
        <p:spPr>
          <a:xfrm>
            <a:off x="6941820" y="455369"/>
            <a:ext cx="0" cy="640080"/>
          </a:xfrm>
          <a:prstGeom prst="straightConnector1">
            <a:avLst/>
          </a:prstGeom>
          <a:solidFill>
            <a:srgbClr val="262626"/>
          </a:solidFill>
          <a:ln cap="flat" cmpd="sng" w="9525">
            <a:solidFill>
              <a:srgbClr val="000000"/>
            </a:solidFill>
            <a:prstDash val="solid"/>
            <a:miter lim="800000"/>
            <a:headEnd len="sm" w="sm" type="none"/>
            <a:tailEnd len="sm" w="sm" type="none"/>
          </a:ln>
        </p:spPr>
      </p:cxnSp>
      <p:cxnSp>
        <p:nvCxnSpPr>
          <p:cNvPr id="200" name="Google Shape;200;p4"/>
          <p:cNvCxnSpPr/>
          <p:nvPr/>
        </p:nvCxnSpPr>
        <p:spPr>
          <a:xfrm>
            <a:off x="5250180" y="1100664"/>
            <a:ext cx="1691640" cy="0"/>
          </a:xfrm>
          <a:prstGeom prst="straightConnector1">
            <a:avLst/>
          </a:prstGeom>
          <a:solidFill>
            <a:srgbClr val="262626"/>
          </a:solidFill>
          <a:ln cap="flat" cmpd="sng" w="9525">
            <a:solidFill>
              <a:srgbClr val="000000"/>
            </a:solidFill>
            <a:prstDash val="solid"/>
            <a:miter lim="800000"/>
            <a:headEnd len="sm" w="sm" type="none"/>
            <a:tailEnd len="sm" w="sm" type="non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40"/>
          <p:cNvSpPr txBox="1"/>
          <p:nvPr>
            <p:ph type="ctrTitle"/>
          </p:nvPr>
        </p:nvSpPr>
        <p:spPr>
          <a:xfrm>
            <a:off x="1629103" y="2244830"/>
            <a:ext cx="8933796" cy="2437232"/>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rgbClr val="262626"/>
              </a:buClr>
              <a:buSzPts val="6800"/>
              <a:buFont typeface="Century Schoolbook"/>
              <a:buNone/>
            </a:pPr>
            <a:r>
              <a:rPr lang="en-US"/>
              <a:t>CASE STUDY #1</a:t>
            </a:r>
            <a:br>
              <a:rPr lang="en-US"/>
            </a:br>
            <a:r>
              <a:rPr lang="en-US"/>
              <a:t>REVISIT</a:t>
            </a:r>
            <a:endParaRPr/>
          </a:p>
        </p:txBody>
      </p:sp>
      <p:sp>
        <p:nvSpPr>
          <p:cNvPr id="738" name="Google Shape;738;p40"/>
          <p:cNvSpPr txBox="1"/>
          <p:nvPr>
            <p:ph idx="1" type="subTitle"/>
          </p:nvPr>
        </p:nvSpPr>
        <p:spPr>
          <a:xfrm>
            <a:off x="1629101" y="4682062"/>
            <a:ext cx="8936846" cy="457201"/>
          </a:xfrm>
          <a:prstGeom prst="rect">
            <a:avLst/>
          </a:prstGeom>
          <a:noFill/>
          <a:ln>
            <a:noFill/>
          </a:ln>
        </p:spPr>
        <p:txBody>
          <a:bodyPr anchorCtr="0" anchor="t" bIns="45700" lIns="91425" spcFirstLastPara="1" rIns="91425" wrap="square" tIns="45700">
            <a:normAutofit/>
          </a:bodyPr>
          <a:lstStyle/>
          <a:p>
            <a:pPr indent="0" lvl="0" marL="0" rtl="0" algn="ctr">
              <a:lnSpc>
                <a:spcPct val="110000"/>
              </a:lnSpc>
              <a:spcBef>
                <a:spcPts val="0"/>
              </a:spcBef>
              <a:spcAft>
                <a:spcPts val="0"/>
              </a:spcAft>
              <a:buSzPts val="1800"/>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41"/>
          <p:cNvSpPr txBox="1"/>
          <p:nvPr>
            <p:ph type="ctrTitle"/>
          </p:nvPr>
        </p:nvSpPr>
        <p:spPr>
          <a:xfrm>
            <a:off x="1629103" y="2244830"/>
            <a:ext cx="8933796" cy="2437232"/>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rgbClr val="262626"/>
              </a:buClr>
              <a:buSzPts val="6800"/>
              <a:buFont typeface="Century Schoolbook"/>
              <a:buNone/>
            </a:pPr>
            <a:r>
              <a:rPr lang="en-US"/>
              <a:t>CASE STUDY #2</a:t>
            </a:r>
            <a:br>
              <a:rPr lang="en-US"/>
            </a:br>
            <a:r>
              <a:rPr lang="en-US"/>
              <a:t>REVISIT</a:t>
            </a:r>
            <a:endParaRPr/>
          </a:p>
        </p:txBody>
      </p:sp>
      <p:sp>
        <p:nvSpPr>
          <p:cNvPr id="745" name="Google Shape;745;p41"/>
          <p:cNvSpPr txBox="1"/>
          <p:nvPr>
            <p:ph idx="1" type="subTitle"/>
          </p:nvPr>
        </p:nvSpPr>
        <p:spPr>
          <a:xfrm>
            <a:off x="1629101" y="4682062"/>
            <a:ext cx="8936846" cy="457201"/>
          </a:xfrm>
          <a:prstGeom prst="rect">
            <a:avLst/>
          </a:prstGeom>
          <a:noFill/>
          <a:ln>
            <a:noFill/>
          </a:ln>
        </p:spPr>
        <p:txBody>
          <a:bodyPr anchorCtr="0" anchor="t" bIns="45700" lIns="91425" spcFirstLastPara="1" rIns="91425" wrap="square" tIns="45700">
            <a:normAutofit/>
          </a:bodyPr>
          <a:lstStyle/>
          <a:p>
            <a:pPr indent="0" lvl="0" marL="0" rtl="0" algn="ctr">
              <a:lnSpc>
                <a:spcPct val="110000"/>
              </a:lnSpc>
              <a:spcBef>
                <a:spcPts val="0"/>
              </a:spcBef>
              <a:spcAft>
                <a:spcPts val="0"/>
              </a:spcAft>
              <a:buSzPts val="18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60000" ty="0" sy="60000"/>
        </a:blipFill>
      </p:bgPr>
    </p:bg>
    <p:spTree>
      <p:nvGrpSpPr>
        <p:cNvPr id="750" name="Shape 750"/>
        <p:cNvGrpSpPr/>
        <p:nvPr/>
      </p:nvGrpSpPr>
      <p:grpSpPr>
        <a:xfrm>
          <a:off x="0" y="0"/>
          <a:ext cx="0" cy="0"/>
          <a:chOff x="0" y="0"/>
          <a:chExt cx="0" cy="0"/>
        </a:xfrm>
      </p:grpSpPr>
      <p:sp>
        <p:nvSpPr>
          <p:cNvPr id="751" name="Google Shape;751;p42"/>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52" name="Google Shape;752;p42"/>
          <p:cNvSpPr/>
          <p:nvPr/>
        </p:nvSpPr>
        <p:spPr>
          <a:xfrm>
            <a:off x="1307870" y="1267730"/>
            <a:ext cx="9576262" cy="4307950"/>
          </a:xfrm>
          <a:prstGeom prst="rect">
            <a:avLst/>
          </a:prstGeom>
          <a:blipFill rotWithShape="1">
            <a:blip r:embed="rId3">
              <a:alphaModFix/>
            </a:blip>
            <a:tile algn="tl" flip="none" tx="0" sx="60000" ty="0" sy="60000"/>
          </a:blip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42"/>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42"/>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5" name="Google Shape;755;p42"/>
          <p:cNvGrpSpPr/>
          <p:nvPr/>
        </p:nvGrpSpPr>
        <p:grpSpPr>
          <a:xfrm>
            <a:off x="5250180" y="1267730"/>
            <a:ext cx="1691640" cy="615934"/>
            <a:chOff x="5250180" y="1267730"/>
            <a:chExt cx="1691640" cy="615934"/>
          </a:xfrm>
        </p:grpSpPr>
        <p:cxnSp>
          <p:nvCxnSpPr>
            <p:cNvPr id="756" name="Google Shape;756;p42"/>
            <p:cNvCxnSpPr/>
            <p:nvPr/>
          </p:nvCxnSpPr>
          <p:spPr>
            <a:xfrm>
              <a:off x="525018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757" name="Google Shape;757;p42"/>
            <p:cNvCxnSpPr/>
            <p:nvPr/>
          </p:nvCxnSpPr>
          <p:spPr>
            <a:xfrm>
              <a:off x="694182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758" name="Google Shape;758;p42"/>
            <p:cNvCxnSpPr/>
            <p:nvPr/>
          </p:nvCxnSpPr>
          <p:spPr>
            <a:xfrm>
              <a:off x="5250180" y="1883664"/>
              <a:ext cx="169164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grpSp>
      <p:sp>
        <p:nvSpPr>
          <p:cNvPr id="759" name="Google Shape;759;p42"/>
          <p:cNvSpPr/>
          <p:nvPr/>
        </p:nvSpPr>
        <p:spPr>
          <a:xfrm>
            <a:off x="0" y="0"/>
            <a:ext cx="12192000" cy="6858000"/>
          </a:xfrm>
          <a:prstGeom prst="rect">
            <a:avLst/>
          </a:prstGeom>
          <a:blipFill rotWithShape="1">
            <a:blip r:embed="rId3">
              <a:alphaModFix/>
            </a:blip>
            <a:tile algn="tl" flip="none" tx="0" sx="60000" ty="0" sy="6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60" name="Google Shape;760;p42"/>
          <p:cNvSpPr/>
          <p:nvPr/>
        </p:nvSpPr>
        <p:spPr>
          <a:xfrm>
            <a:off x="453190" y="457200"/>
            <a:ext cx="11281609" cy="5943603"/>
          </a:xfrm>
          <a:prstGeom prst="rect">
            <a:avLst/>
          </a:prstGeom>
          <a:solidFill>
            <a:srgbClr val="FFFFFF"/>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42"/>
          <p:cNvSpPr/>
          <p:nvPr/>
        </p:nvSpPr>
        <p:spPr>
          <a:xfrm>
            <a:off x="616738" y="621793"/>
            <a:ext cx="10954512" cy="5614416"/>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42"/>
          <p:cNvSpPr txBox="1"/>
          <p:nvPr>
            <p:ph type="title"/>
          </p:nvPr>
        </p:nvSpPr>
        <p:spPr>
          <a:xfrm>
            <a:off x="1209040" y="1754659"/>
            <a:ext cx="9860547" cy="3005463"/>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rgbClr val="FFFFFF"/>
              </a:buClr>
              <a:buSzPts val="6800"/>
              <a:buFont typeface="Century Schoolbook"/>
              <a:buNone/>
            </a:pPr>
            <a:r>
              <a:rPr lang="en-US">
                <a:solidFill>
                  <a:srgbClr val="FFFFFF"/>
                </a:solidFill>
              </a:rPr>
              <a:t>BREAKOUT GROUP</a:t>
            </a:r>
            <a:br>
              <a:rPr lang="en-US">
                <a:solidFill>
                  <a:srgbClr val="FFFFFF"/>
                </a:solidFill>
              </a:rPr>
            </a:br>
            <a:r>
              <a:rPr lang="en-US">
                <a:solidFill>
                  <a:srgbClr val="FFFFFF"/>
                </a:solidFill>
              </a:rPr>
              <a:t>CASE STUDY </a:t>
            </a:r>
            <a:endParaRPr/>
          </a:p>
        </p:txBody>
      </p:sp>
      <p:sp>
        <p:nvSpPr>
          <p:cNvPr id="763" name="Google Shape;763;p42"/>
          <p:cNvSpPr txBox="1"/>
          <p:nvPr>
            <p:ph idx="1" type="body"/>
          </p:nvPr>
        </p:nvSpPr>
        <p:spPr>
          <a:xfrm>
            <a:off x="1209039" y="4128411"/>
            <a:ext cx="9860547" cy="1475871"/>
          </a:xfrm>
          <a:prstGeom prst="rect">
            <a:avLst/>
          </a:prstGeom>
          <a:noFill/>
          <a:ln>
            <a:noFill/>
          </a:ln>
        </p:spPr>
        <p:txBody>
          <a:bodyPr anchorCtr="0" anchor="t" bIns="45700" lIns="91425" spcFirstLastPara="1" rIns="91425" wrap="square" tIns="45700">
            <a:noAutofit/>
          </a:bodyPr>
          <a:lstStyle/>
          <a:p>
            <a:pPr indent="0" lvl="1" marL="457200" rtl="0" algn="ctr">
              <a:lnSpc>
                <a:spcPct val="110000"/>
              </a:lnSpc>
              <a:spcBef>
                <a:spcPts val="0"/>
              </a:spcBef>
              <a:spcAft>
                <a:spcPts val="0"/>
              </a:spcAft>
              <a:buSzPts val="2800"/>
              <a:buNone/>
            </a:pPr>
            <a:r>
              <a:t/>
            </a:r>
            <a:endParaRPr sz="2800">
              <a:solidFill>
                <a:schemeClr val="lt1"/>
              </a:solidFill>
            </a:endParaRPr>
          </a:p>
          <a:p>
            <a:pPr indent="0" lvl="0" marL="0" rtl="0" algn="ctr">
              <a:lnSpc>
                <a:spcPct val="100000"/>
              </a:lnSpc>
              <a:spcBef>
                <a:spcPts val="0"/>
              </a:spcBef>
              <a:spcAft>
                <a:spcPts val="0"/>
              </a:spcAft>
              <a:buSzPts val="1800"/>
              <a:buNone/>
            </a:pPr>
            <a:r>
              <a:t/>
            </a:r>
            <a:endParaRPr>
              <a:solidFill>
                <a:srgbClr val="FFFFFF"/>
              </a:solidFill>
            </a:endParaRPr>
          </a:p>
        </p:txBody>
      </p:sp>
      <p:sp>
        <p:nvSpPr>
          <p:cNvPr id="764" name="Google Shape;764;p42"/>
          <p:cNvSpPr/>
          <p:nvPr/>
        </p:nvSpPr>
        <p:spPr>
          <a:xfrm>
            <a:off x="5135880" y="446824"/>
            <a:ext cx="1920240" cy="73152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65" name="Google Shape;765;p42"/>
          <p:cNvCxnSpPr/>
          <p:nvPr/>
        </p:nvCxnSpPr>
        <p:spPr>
          <a:xfrm>
            <a:off x="5250180" y="455369"/>
            <a:ext cx="0" cy="640080"/>
          </a:xfrm>
          <a:prstGeom prst="straightConnector1">
            <a:avLst/>
          </a:prstGeom>
          <a:solidFill>
            <a:srgbClr val="262626"/>
          </a:solidFill>
          <a:ln cap="flat" cmpd="sng" w="9525">
            <a:solidFill>
              <a:srgbClr val="000000"/>
            </a:solidFill>
            <a:prstDash val="solid"/>
            <a:miter lim="800000"/>
            <a:headEnd len="sm" w="sm" type="none"/>
            <a:tailEnd len="sm" w="sm" type="none"/>
          </a:ln>
        </p:spPr>
      </p:cxnSp>
      <p:cxnSp>
        <p:nvCxnSpPr>
          <p:cNvPr id="766" name="Google Shape;766;p42"/>
          <p:cNvCxnSpPr/>
          <p:nvPr/>
        </p:nvCxnSpPr>
        <p:spPr>
          <a:xfrm>
            <a:off x="6941820" y="455369"/>
            <a:ext cx="0" cy="640080"/>
          </a:xfrm>
          <a:prstGeom prst="straightConnector1">
            <a:avLst/>
          </a:prstGeom>
          <a:solidFill>
            <a:srgbClr val="262626"/>
          </a:solidFill>
          <a:ln cap="flat" cmpd="sng" w="9525">
            <a:solidFill>
              <a:srgbClr val="000000"/>
            </a:solidFill>
            <a:prstDash val="solid"/>
            <a:miter lim="800000"/>
            <a:headEnd len="sm" w="sm" type="none"/>
            <a:tailEnd len="sm" w="sm" type="none"/>
          </a:ln>
        </p:spPr>
      </p:cxnSp>
      <p:cxnSp>
        <p:nvCxnSpPr>
          <p:cNvPr id="767" name="Google Shape;767;p42"/>
          <p:cNvCxnSpPr/>
          <p:nvPr/>
        </p:nvCxnSpPr>
        <p:spPr>
          <a:xfrm>
            <a:off x="5250180" y="1100664"/>
            <a:ext cx="1691640" cy="0"/>
          </a:xfrm>
          <a:prstGeom prst="straightConnector1">
            <a:avLst/>
          </a:prstGeom>
          <a:solidFill>
            <a:srgbClr val="262626"/>
          </a:solidFill>
          <a:ln cap="flat" cmpd="sng" w="9525">
            <a:solidFill>
              <a:srgbClr val="000000"/>
            </a:solidFill>
            <a:prstDash val="solid"/>
            <a:miter lim="800000"/>
            <a:headEnd len="sm" w="sm" type="none"/>
            <a:tailEnd len="sm" w="sm" type="none"/>
          </a:ln>
        </p:spPr>
      </p:cxn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4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4200"/>
              <a:buFont typeface="Century Schoolbook"/>
              <a:buNone/>
            </a:pPr>
            <a:r>
              <a:rPr lang="en-US"/>
              <a:t>Case Study Questions</a:t>
            </a:r>
            <a:endParaRPr/>
          </a:p>
        </p:txBody>
      </p:sp>
      <p:sp>
        <p:nvSpPr>
          <p:cNvPr id="774" name="Google Shape;774;p43"/>
          <p:cNvSpPr txBox="1"/>
          <p:nvPr>
            <p:ph idx="1" type="body"/>
          </p:nvPr>
        </p:nvSpPr>
        <p:spPr>
          <a:xfrm>
            <a:off x="1066800" y="2103120"/>
            <a:ext cx="10058400" cy="3849624"/>
          </a:xfrm>
          <a:prstGeom prst="rect">
            <a:avLst/>
          </a:prstGeom>
          <a:noFill/>
          <a:ln>
            <a:noFill/>
          </a:ln>
        </p:spPr>
        <p:txBody>
          <a:bodyPr anchorCtr="0" anchor="t" bIns="45700" lIns="91425" spcFirstLastPara="1" rIns="91425" wrap="square" tIns="45700">
            <a:normAutofit/>
          </a:bodyPr>
          <a:lstStyle/>
          <a:p>
            <a:pPr indent="-182880" lvl="0" marL="182880" rtl="0" algn="l">
              <a:lnSpc>
                <a:spcPct val="110000"/>
              </a:lnSpc>
              <a:spcBef>
                <a:spcPts val="0"/>
              </a:spcBef>
              <a:spcAft>
                <a:spcPts val="0"/>
              </a:spcAft>
              <a:buSzPts val="1500"/>
              <a:buChar char="◦"/>
            </a:pPr>
            <a:r>
              <a:rPr lang="en-US"/>
              <a:t>Reflect back on your initial reaction to these scenarios. How can you use the knowledge of your emotional reaction to determine how to best support this student and the field placement?</a:t>
            </a:r>
            <a:endParaRPr/>
          </a:p>
          <a:p>
            <a:pPr indent="-182880" lvl="0" marL="182880" rtl="0" algn="l">
              <a:lnSpc>
                <a:spcPct val="110000"/>
              </a:lnSpc>
              <a:spcBef>
                <a:spcPts val="900"/>
              </a:spcBef>
              <a:spcAft>
                <a:spcPts val="0"/>
              </a:spcAft>
              <a:buClr>
                <a:srgbClr val="262626"/>
              </a:buClr>
              <a:buSzPts val="1500"/>
              <a:buChar char="◦"/>
            </a:pPr>
            <a:r>
              <a:rPr lang="en-US"/>
              <a:t>In reflecting on today's discussion, what would you do differently in your approach with the student? </a:t>
            </a:r>
            <a:endParaRPr/>
          </a:p>
          <a:p>
            <a:pPr indent="-182880" lvl="0" marL="182880" rtl="0" algn="l">
              <a:lnSpc>
                <a:spcPct val="110000"/>
              </a:lnSpc>
              <a:spcBef>
                <a:spcPts val="900"/>
              </a:spcBef>
              <a:spcAft>
                <a:spcPts val="0"/>
              </a:spcAft>
              <a:buClr>
                <a:srgbClr val="262626"/>
              </a:buClr>
              <a:buSzPts val="1500"/>
              <a:buChar char="◦"/>
            </a:pPr>
            <a:r>
              <a:rPr lang="en-US"/>
              <a:t>What elements of your apporach foster a reflective stance? What would you need to support a reflective stance ?</a:t>
            </a:r>
            <a:endParaRPr/>
          </a:p>
          <a:p>
            <a:pPr indent="-87629" lvl="0" marL="182880" rtl="0" algn="l">
              <a:lnSpc>
                <a:spcPct val="110000"/>
              </a:lnSpc>
              <a:spcBef>
                <a:spcPts val="900"/>
              </a:spcBef>
              <a:spcAft>
                <a:spcPts val="0"/>
              </a:spcAft>
              <a:buClr>
                <a:srgbClr val="262626"/>
              </a:buClr>
              <a:buSzPts val="1500"/>
              <a:buNone/>
            </a:pPr>
            <a:r>
              <a:t/>
            </a:r>
            <a:endParaRPr/>
          </a:p>
          <a:p>
            <a:pPr indent="-87629" lvl="0" marL="182880" rtl="0" algn="l">
              <a:lnSpc>
                <a:spcPct val="110000"/>
              </a:lnSpc>
              <a:spcBef>
                <a:spcPts val="900"/>
              </a:spcBef>
              <a:spcAft>
                <a:spcPts val="0"/>
              </a:spcAft>
              <a:buClr>
                <a:srgbClr val="262626"/>
              </a:buClr>
              <a:buSzPts val="1500"/>
              <a:buNone/>
            </a:pPr>
            <a:r>
              <a:t/>
            </a:r>
            <a:endParaRPr/>
          </a:p>
          <a:p>
            <a:pPr indent="-87629" lvl="0" marL="182880" rtl="0" algn="l">
              <a:lnSpc>
                <a:spcPct val="110000"/>
              </a:lnSpc>
              <a:spcBef>
                <a:spcPts val="900"/>
              </a:spcBef>
              <a:spcAft>
                <a:spcPts val="0"/>
              </a:spcAft>
              <a:buClr>
                <a:srgbClr val="262626"/>
              </a:buClr>
              <a:buSzPts val="1500"/>
              <a:buNone/>
            </a:pPr>
            <a:r>
              <a:t/>
            </a:r>
            <a:endParaRPr/>
          </a:p>
          <a:p>
            <a:pPr indent="0" lvl="0" marL="0" rtl="0" algn="l">
              <a:lnSpc>
                <a:spcPct val="110000"/>
              </a:lnSpc>
              <a:spcBef>
                <a:spcPts val="900"/>
              </a:spcBef>
              <a:spcAft>
                <a:spcPts val="0"/>
              </a:spcAft>
              <a:buClr>
                <a:srgbClr val="262626"/>
              </a:buClr>
              <a:buSzPts val="1500"/>
              <a:buNone/>
            </a:pPr>
            <a:r>
              <a:t/>
            </a:r>
            <a:endParaRPr/>
          </a:p>
          <a:p>
            <a:pPr indent="0" lvl="0" marL="0" rtl="0" algn="l">
              <a:lnSpc>
                <a:spcPct val="110000"/>
              </a:lnSpc>
              <a:spcBef>
                <a:spcPts val="900"/>
              </a:spcBef>
              <a:spcAft>
                <a:spcPts val="0"/>
              </a:spcAft>
              <a:buSzPts val="1500"/>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44"/>
          <p:cNvSpPr txBox="1"/>
          <p:nvPr>
            <p:ph type="ctrTitle"/>
          </p:nvPr>
        </p:nvSpPr>
        <p:spPr>
          <a:xfrm>
            <a:off x="1629103" y="2244830"/>
            <a:ext cx="8933796" cy="2437232"/>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rgbClr val="262626"/>
              </a:buClr>
              <a:buSzPts val="6800"/>
              <a:buFont typeface="Century Schoolbook"/>
              <a:buNone/>
            </a:pPr>
            <a:r>
              <a:rPr lang="en-US"/>
              <a:t>REVISIT THE WORD CLOUD ACTIVITY</a:t>
            </a:r>
            <a:endParaRPr/>
          </a:p>
        </p:txBody>
      </p:sp>
      <p:sp>
        <p:nvSpPr>
          <p:cNvPr id="781" name="Google Shape;781;p44"/>
          <p:cNvSpPr txBox="1"/>
          <p:nvPr>
            <p:ph idx="1" type="subTitle"/>
          </p:nvPr>
        </p:nvSpPr>
        <p:spPr>
          <a:xfrm>
            <a:off x="1629101" y="4682062"/>
            <a:ext cx="8936846" cy="457201"/>
          </a:xfrm>
          <a:prstGeom prst="rect">
            <a:avLst/>
          </a:prstGeom>
          <a:noFill/>
          <a:ln>
            <a:noFill/>
          </a:ln>
        </p:spPr>
        <p:txBody>
          <a:bodyPr anchorCtr="0" anchor="t" bIns="45700" lIns="91425" spcFirstLastPara="1" rIns="91425" wrap="square" tIns="45700">
            <a:normAutofit/>
          </a:bodyPr>
          <a:lstStyle/>
          <a:p>
            <a:pPr indent="0" lvl="0" marL="0" rtl="0" algn="ctr">
              <a:lnSpc>
                <a:spcPct val="110000"/>
              </a:lnSpc>
              <a:spcBef>
                <a:spcPts val="0"/>
              </a:spcBef>
              <a:spcAft>
                <a:spcPts val="0"/>
              </a:spcAft>
              <a:buSzPts val="18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86" name="Shape 786"/>
        <p:cNvGrpSpPr/>
        <p:nvPr/>
      </p:nvGrpSpPr>
      <p:grpSpPr>
        <a:xfrm>
          <a:off x="0" y="0"/>
          <a:ext cx="0" cy="0"/>
          <a:chOff x="0" y="0"/>
          <a:chExt cx="0" cy="0"/>
        </a:xfrm>
      </p:grpSpPr>
      <p:sp>
        <p:nvSpPr>
          <p:cNvPr id="787" name="Google Shape;787;p45"/>
          <p:cNvSpPr/>
          <p:nvPr/>
        </p:nvSpPr>
        <p:spPr>
          <a:xfrm>
            <a:off x="0" y="0"/>
            <a:ext cx="12192000" cy="6858000"/>
          </a:xfrm>
          <a:prstGeom prst="rect">
            <a:avLst/>
          </a:prstGeom>
          <a:solidFill>
            <a:srgbClr val="FEF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88" name="Google Shape;788;p45"/>
          <p:cNvSpPr/>
          <p:nvPr/>
        </p:nvSpPr>
        <p:spPr>
          <a:xfrm>
            <a:off x="1307870" y="1267730"/>
            <a:ext cx="9576262" cy="4307950"/>
          </a:xfrm>
          <a:prstGeom prst="rect">
            <a:avLst/>
          </a:prstGeom>
          <a:solidFill>
            <a:schemeClr val="dk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5"/>
          <p:cNvSpPr/>
          <p:nvPr/>
        </p:nvSpPr>
        <p:spPr>
          <a:xfrm>
            <a:off x="1447801" y="1411615"/>
            <a:ext cx="9296400" cy="4034770"/>
          </a:xfrm>
          <a:prstGeom prst="rect">
            <a:avLst/>
          </a:prstGeom>
          <a:noFill/>
          <a:ln cap="sq" cmpd="sng" w="9525">
            <a:solidFill>
              <a:srgbClr val="FEFEF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5"/>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1" name="Google Shape;791;p45"/>
          <p:cNvGrpSpPr/>
          <p:nvPr/>
        </p:nvGrpSpPr>
        <p:grpSpPr>
          <a:xfrm>
            <a:off x="5250180" y="1267730"/>
            <a:ext cx="1691640" cy="615934"/>
            <a:chOff x="5250180" y="1267730"/>
            <a:chExt cx="1691640" cy="615934"/>
          </a:xfrm>
        </p:grpSpPr>
        <p:cxnSp>
          <p:nvCxnSpPr>
            <p:cNvPr id="792" name="Google Shape;792;p45"/>
            <p:cNvCxnSpPr/>
            <p:nvPr/>
          </p:nvCxnSpPr>
          <p:spPr>
            <a:xfrm>
              <a:off x="5250180" y="1267730"/>
              <a:ext cx="0" cy="612648"/>
            </a:xfrm>
            <a:prstGeom prst="straightConnector1">
              <a:avLst/>
            </a:prstGeom>
            <a:solidFill>
              <a:srgbClr val="FEFEFE"/>
            </a:solidFill>
            <a:ln cap="flat" cmpd="sng" w="9525">
              <a:solidFill>
                <a:srgbClr val="FFFFFF"/>
              </a:solidFill>
              <a:prstDash val="solid"/>
              <a:miter lim="800000"/>
              <a:headEnd len="sm" w="sm" type="none"/>
              <a:tailEnd len="sm" w="sm" type="none"/>
            </a:ln>
          </p:spPr>
        </p:cxnSp>
        <p:cxnSp>
          <p:nvCxnSpPr>
            <p:cNvPr id="793" name="Google Shape;793;p45"/>
            <p:cNvCxnSpPr/>
            <p:nvPr/>
          </p:nvCxnSpPr>
          <p:spPr>
            <a:xfrm>
              <a:off x="6941820" y="1267730"/>
              <a:ext cx="0" cy="612648"/>
            </a:xfrm>
            <a:prstGeom prst="straightConnector1">
              <a:avLst/>
            </a:prstGeom>
            <a:solidFill>
              <a:srgbClr val="FEFEFE"/>
            </a:solidFill>
            <a:ln cap="flat" cmpd="sng" w="9525">
              <a:solidFill>
                <a:srgbClr val="FFFFFF"/>
              </a:solidFill>
              <a:prstDash val="solid"/>
              <a:miter lim="800000"/>
              <a:headEnd len="sm" w="sm" type="none"/>
              <a:tailEnd len="sm" w="sm" type="none"/>
            </a:ln>
          </p:spPr>
        </p:cxnSp>
        <p:cxnSp>
          <p:nvCxnSpPr>
            <p:cNvPr id="794" name="Google Shape;794;p45"/>
            <p:cNvCxnSpPr/>
            <p:nvPr/>
          </p:nvCxnSpPr>
          <p:spPr>
            <a:xfrm>
              <a:off x="5250180" y="1883664"/>
              <a:ext cx="1691640" cy="0"/>
            </a:xfrm>
            <a:prstGeom prst="straightConnector1">
              <a:avLst/>
            </a:prstGeom>
            <a:solidFill>
              <a:srgbClr val="FEFEFE"/>
            </a:solidFill>
            <a:ln cap="flat" cmpd="sng" w="9525">
              <a:solidFill>
                <a:srgbClr val="FFFFFF"/>
              </a:solidFill>
              <a:prstDash val="solid"/>
              <a:miter lim="800000"/>
              <a:headEnd len="sm" w="sm" type="none"/>
              <a:tailEnd len="sm" w="sm" type="none"/>
            </a:ln>
          </p:spPr>
        </p:cxnSp>
      </p:grpSp>
      <p:sp>
        <p:nvSpPr>
          <p:cNvPr id="795" name="Google Shape;795;p45"/>
          <p:cNvSpPr/>
          <p:nvPr/>
        </p:nvSpPr>
        <p:spPr>
          <a:xfrm>
            <a:off x="0" y="0"/>
            <a:ext cx="12192000" cy="6858000"/>
          </a:xfrm>
          <a:prstGeom prst="rect">
            <a:avLst/>
          </a:prstGeom>
          <a:solidFill>
            <a:srgbClr val="FEF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pic>
        <p:nvPicPr>
          <p:cNvPr descr="Diagram&#10;&#10;Description automatically generated" id="796" name="Google Shape;796;p45"/>
          <p:cNvPicPr preferRelativeResize="0"/>
          <p:nvPr/>
        </p:nvPicPr>
        <p:blipFill rotWithShape="1">
          <a:blip r:embed="rId3">
            <a:alphaModFix/>
          </a:blip>
          <a:srcRect b="16539" l="0" r="0" t="8461"/>
          <a:stretch/>
        </p:blipFill>
        <p:spPr>
          <a:xfrm>
            <a:off x="-1" y="10"/>
            <a:ext cx="12192000" cy="6857988"/>
          </a:xfrm>
          <a:prstGeom prst="rect">
            <a:avLst/>
          </a:prstGeom>
          <a:noFill/>
          <a:ln>
            <a:noFill/>
          </a:ln>
        </p:spPr>
      </p:pic>
      <p:sp>
        <p:nvSpPr>
          <p:cNvPr id="797" name="Google Shape;797;p45"/>
          <p:cNvSpPr/>
          <p:nvPr/>
        </p:nvSpPr>
        <p:spPr>
          <a:xfrm rot="10800000">
            <a:off x="-3" y="4530071"/>
            <a:ext cx="12191999" cy="2327926"/>
          </a:xfrm>
          <a:prstGeom prst="rect">
            <a:avLst/>
          </a:prstGeom>
          <a:gradFill>
            <a:gsLst>
              <a:gs pos="0">
                <a:srgbClr val="000000">
                  <a:alpha val="0"/>
                </a:srgbClr>
              </a:gs>
              <a:gs pos="24000">
                <a:srgbClr val="000000">
                  <a:alpha val="20000"/>
                </a:srgbClr>
              </a:gs>
              <a:gs pos="50000">
                <a:srgbClr val="000000">
                  <a:alpha val="29803"/>
                </a:srgbClr>
              </a:gs>
              <a:gs pos="78000">
                <a:srgbClr val="000000">
                  <a:alpha val="29803"/>
                </a:srgbClr>
              </a:gs>
              <a:gs pos="100000">
                <a:srgbClr val="000000">
                  <a:alpha val="40000"/>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4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200"/>
              <a:buFont typeface="Century Schoolbook"/>
              <a:buNone/>
            </a:pPr>
            <a:r>
              <a:rPr lang="en-US"/>
              <a:t>Resources and References </a:t>
            </a:r>
            <a:endParaRPr/>
          </a:p>
        </p:txBody>
      </p:sp>
      <p:sp>
        <p:nvSpPr>
          <p:cNvPr id="804" name="Google Shape;804;p46"/>
          <p:cNvSpPr txBox="1"/>
          <p:nvPr>
            <p:ph idx="1" type="body"/>
          </p:nvPr>
        </p:nvSpPr>
        <p:spPr>
          <a:xfrm>
            <a:off x="1066800" y="1590502"/>
            <a:ext cx="10058400" cy="3849624"/>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1100"/>
              <a:buNone/>
            </a:pPr>
            <a:r>
              <a:rPr lang="en-US" sz="1100">
                <a:latin typeface="Times New Roman"/>
                <a:ea typeface="Times New Roman"/>
                <a:cs typeface="Times New Roman"/>
                <a:sym typeface="Times New Roman"/>
              </a:rPr>
              <a:t>Bogo, Z. (2017). Best practices in social work field education: from global to local.</a:t>
            </a:r>
            <a:endParaRPr/>
          </a:p>
          <a:p>
            <a:pPr indent="0" lvl="0" marL="0" rtl="0" algn="l">
              <a:lnSpc>
                <a:spcPct val="110000"/>
              </a:lnSpc>
              <a:spcBef>
                <a:spcPts val="900"/>
              </a:spcBef>
              <a:spcAft>
                <a:spcPts val="0"/>
              </a:spcAft>
              <a:buSzPts val="1100"/>
              <a:buNone/>
            </a:pPr>
            <a:r>
              <a:rPr lang="en-US" sz="1100">
                <a:latin typeface="Times New Roman"/>
                <a:ea typeface="Times New Roman"/>
                <a:cs typeface="Times New Roman"/>
                <a:sym typeface="Times New Roman"/>
              </a:rPr>
              <a:t>Council on Social Work Education. (2015a). </a:t>
            </a:r>
            <a:r>
              <a:rPr i="1" lang="en-US" sz="1100">
                <a:latin typeface="Times New Roman"/>
                <a:ea typeface="Times New Roman"/>
                <a:cs typeface="Times New Roman"/>
                <a:sym typeface="Times New Roman"/>
              </a:rPr>
              <a:t>Educational policy and accreditation standards.</a:t>
            </a:r>
            <a:r>
              <a:rPr lang="en-US" sz="1100">
                <a:latin typeface="Times New Roman"/>
                <a:ea typeface="Times New Roman"/>
                <a:cs typeface="Times New Roman"/>
                <a:sym typeface="Times New Roman"/>
              </a:rPr>
              <a:t> Retrieved from </a:t>
            </a:r>
            <a:r>
              <a:rPr lang="en-US" sz="1100" u="sng">
                <a:solidFill>
                  <a:schemeClr val="hlink"/>
                </a:solidFill>
                <a:latin typeface="Times New Roman"/>
                <a:ea typeface="Times New Roman"/>
                <a:cs typeface="Times New Roman"/>
                <a:sym typeface="Times New Roman"/>
                <a:hlinkClick r:id="rId3"/>
              </a:rPr>
              <a:t>https://www.cswe.org/getattachment/Accreditation/Accreditation-Process/2015-EPAS/2015EPAS_Web_FINAL.pdf.aspx</a:t>
            </a:r>
            <a:endParaRPr sz="1100">
              <a:latin typeface="Times New Roman"/>
              <a:ea typeface="Times New Roman"/>
              <a:cs typeface="Times New Roman"/>
              <a:sym typeface="Times New Roman"/>
            </a:endParaRPr>
          </a:p>
          <a:p>
            <a:pPr indent="0" lvl="0" marL="0" rtl="0" algn="l">
              <a:lnSpc>
                <a:spcPct val="110000"/>
              </a:lnSpc>
              <a:spcBef>
                <a:spcPts val="900"/>
              </a:spcBef>
              <a:spcAft>
                <a:spcPts val="0"/>
              </a:spcAft>
              <a:buSzPts val="1100"/>
              <a:buNone/>
            </a:pPr>
            <a:r>
              <a:rPr lang="en-US" sz="1100">
                <a:latin typeface="Times New Roman"/>
                <a:ea typeface="Times New Roman"/>
                <a:cs typeface="Times New Roman"/>
                <a:sym typeface="Times New Roman"/>
              </a:rPr>
              <a:t>Davys, A., &amp; Beddoe, L. (2009). The Reflective Learning Model: Supervision of Social Work Students. </a:t>
            </a:r>
            <a:r>
              <a:rPr i="1" lang="en-US" sz="1100">
                <a:latin typeface="Times New Roman"/>
                <a:ea typeface="Times New Roman"/>
                <a:cs typeface="Times New Roman"/>
                <a:sym typeface="Times New Roman"/>
              </a:rPr>
              <a:t>Social Work Education</a:t>
            </a:r>
            <a:r>
              <a:rPr lang="en-US" sz="1100">
                <a:latin typeface="Times New Roman"/>
                <a:ea typeface="Times New Roman"/>
                <a:cs typeface="Times New Roman"/>
                <a:sym typeface="Times New Roman"/>
              </a:rPr>
              <a:t>, </a:t>
            </a:r>
            <a:r>
              <a:rPr i="1" lang="en-US" sz="1100">
                <a:latin typeface="Times New Roman"/>
                <a:ea typeface="Times New Roman"/>
                <a:cs typeface="Times New Roman"/>
                <a:sym typeface="Times New Roman"/>
              </a:rPr>
              <a:t>28</a:t>
            </a:r>
            <a:r>
              <a:rPr lang="en-US" sz="1100">
                <a:latin typeface="Times New Roman"/>
                <a:ea typeface="Times New Roman"/>
                <a:cs typeface="Times New Roman"/>
                <a:sym typeface="Times New Roman"/>
              </a:rPr>
              <a:t>(8), 919–933. https://doi.org/10.1080/02615470902748662</a:t>
            </a:r>
            <a:endParaRPr sz="1100">
              <a:latin typeface="Times New Roman"/>
              <a:ea typeface="Times New Roman"/>
              <a:cs typeface="Times New Roman"/>
              <a:sym typeface="Times New Roman"/>
            </a:endParaRPr>
          </a:p>
          <a:p>
            <a:pPr indent="0" lvl="0" marL="0" rtl="0" algn="l">
              <a:lnSpc>
                <a:spcPct val="110000"/>
              </a:lnSpc>
              <a:spcBef>
                <a:spcPts val="900"/>
              </a:spcBef>
              <a:spcAft>
                <a:spcPts val="0"/>
              </a:spcAft>
              <a:buSzPts val="1100"/>
              <a:buNone/>
            </a:pPr>
            <a:r>
              <a:rPr lang="en-US" sz="1100">
                <a:latin typeface="Times New Roman"/>
                <a:ea typeface="Times New Roman"/>
                <a:cs typeface="Times New Roman"/>
                <a:sym typeface="Times New Roman"/>
              </a:rPr>
              <a:t>Franklin, L. (2011). Reflective Supervision for the Green Social Worker: Practical Applications for Supervisors. </a:t>
            </a:r>
            <a:r>
              <a:rPr i="1" lang="en-US" sz="1100">
                <a:latin typeface="Times New Roman"/>
                <a:ea typeface="Times New Roman"/>
                <a:cs typeface="Times New Roman"/>
                <a:sym typeface="Times New Roman"/>
              </a:rPr>
              <a:t>The Clinical Supervisor</a:t>
            </a:r>
            <a:r>
              <a:rPr lang="en-US" sz="1100">
                <a:latin typeface="Times New Roman"/>
                <a:ea typeface="Times New Roman"/>
                <a:cs typeface="Times New Roman"/>
                <a:sym typeface="Times New Roman"/>
              </a:rPr>
              <a:t>, </a:t>
            </a:r>
            <a:r>
              <a:rPr i="1" lang="en-US" sz="1100">
                <a:latin typeface="Times New Roman"/>
                <a:ea typeface="Times New Roman"/>
                <a:cs typeface="Times New Roman"/>
                <a:sym typeface="Times New Roman"/>
              </a:rPr>
              <a:t>30</a:t>
            </a:r>
            <a:r>
              <a:rPr lang="en-US" sz="1100">
                <a:latin typeface="Times New Roman"/>
                <a:ea typeface="Times New Roman"/>
                <a:cs typeface="Times New Roman"/>
                <a:sym typeface="Times New Roman"/>
              </a:rPr>
              <a:t>(2), 204–214. </a:t>
            </a:r>
            <a:r>
              <a:rPr lang="en-US" sz="1100" u="sng">
                <a:solidFill>
                  <a:schemeClr val="hlink"/>
                </a:solidFill>
                <a:latin typeface="Times New Roman"/>
                <a:ea typeface="Times New Roman"/>
                <a:cs typeface="Times New Roman"/>
                <a:sym typeface="Times New Roman"/>
                <a:hlinkClick r:id="rId4"/>
              </a:rPr>
              <a:t>https://doi.org/10.1080/07325223.2011.607743</a:t>
            </a:r>
            <a:endParaRPr sz="1100">
              <a:latin typeface="Times New Roman"/>
              <a:ea typeface="Times New Roman"/>
              <a:cs typeface="Times New Roman"/>
              <a:sym typeface="Times New Roman"/>
            </a:endParaRPr>
          </a:p>
          <a:p>
            <a:pPr indent="0" lvl="0" marL="0" rtl="0" algn="l">
              <a:lnSpc>
                <a:spcPct val="110000"/>
              </a:lnSpc>
              <a:spcBef>
                <a:spcPts val="900"/>
              </a:spcBef>
              <a:spcAft>
                <a:spcPts val="0"/>
              </a:spcAft>
              <a:buSzPts val="1100"/>
              <a:buNone/>
            </a:pPr>
            <a:r>
              <a:rPr lang="en-US" sz="1100">
                <a:latin typeface="Times New Roman"/>
                <a:ea typeface="Times New Roman"/>
                <a:cs typeface="Times New Roman"/>
                <a:sym typeface="Times New Roman"/>
              </a:rPr>
              <a:t>Shea, S. (2019). Reflective Supervision for Social Work Field Instructors: Lessons Learned from Infant Mental Health. </a:t>
            </a:r>
            <a:r>
              <a:rPr i="1" lang="en-US" sz="1100">
                <a:latin typeface="Times New Roman"/>
                <a:ea typeface="Times New Roman"/>
                <a:cs typeface="Times New Roman"/>
                <a:sym typeface="Times New Roman"/>
              </a:rPr>
              <a:t>Clinical Social Work Journal</a:t>
            </a:r>
            <a:r>
              <a:rPr lang="en-US" sz="1100">
                <a:latin typeface="Times New Roman"/>
                <a:ea typeface="Times New Roman"/>
                <a:cs typeface="Times New Roman"/>
                <a:sym typeface="Times New Roman"/>
              </a:rPr>
              <a:t>, </a:t>
            </a:r>
            <a:r>
              <a:rPr i="1" lang="en-US" sz="1100">
                <a:latin typeface="Times New Roman"/>
                <a:ea typeface="Times New Roman"/>
                <a:cs typeface="Times New Roman"/>
                <a:sym typeface="Times New Roman"/>
              </a:rPr>
              <a:t>47</a:t>
            </a:r>
            <a:r>
              <a:rPr lang="en-US" sz="1100">
                <a:latin typeface="Times New Roman"/>
                <a:ea typeface="Times New Roman"/>
                <a:cs typeface="Times New Roman"/>
                <a:sym typeface="Times New Roman"/>
              </a:rPr>
              <a:t>(1), 61–71. </a:t>
            </a:r>
            <a:r>
              <a:rPr lang="en-US" sz="1100" u="sng">
                <a:solidFill>
                  <a:schemeClr val="hlink"/>
                </a:solidFill>
                <a:latin typeface="Times New Roman"/>
                <a:ea typeface="Times New Roman"/>
                <a:cs typeface="Times New Roman"/>
                <a:sym typeface="Times New Roman"/>
                <a:hlinkClick r:id="rId5"/>
              </a:rPr>
              <a:t>https://doi.org/10.1007/s10615-018-0677-2</a:t>
            </a:r>
            <a:endParaRPr sz="1100">
              <a:latin typeface="Times New Roman"/>
              <a:ea typeface="Times New Roman"/>
              <a:cs typeface="Times New Roman"/>
              <a:sym typeface="Times New Roman"/>
            </a:endParaRPr>
          </a:p>
          <a:p>
            <a:pPr indent="0" lvl="0" marL="0" rtl="0" algn="l">
              <a:lnSpc>
                <a:spcPct val="110000"/>
              </a:lnSpc>
              <a:spcBef>
                <a:spcPts val="900"/>
              </a:spcBef>
              <a:spcAft>
                <a:spcPts val="0"/>
              </a:spcAft>
              <a:buSzPts val="1100"/>
              <a:buNone/>
            </a:pPr>
            <a:r>
              <a:rPr lang="en-US" sz="1100">
                <a:latin typeface="Times New Roman"/>
                <a:ea typeface="Times New Roman"/>
                <a:cs typeface="Times New Roman"/>
                <a:sym typeface="Times New Roman"/>
              </a:rPr>
              <a:t>Tomlin, A., Weatherston, D., &amp; Pavkov, T. (2014). CRITICAL COMPONENTS OF REFLECTIVE SUPERVISION: RESPONSES FROM EXPERT SUPERVISORS IN THE FIELD: Critical Components of Reflective Supervision. </a:t>
            </a:r>
            <a:r>
              <a:rPr i="1" lang="en-US" sz="1100">
                <a:latin typeface="Times New Roman"/>
                <a:ea typeface="Times New Roman"/>
                <a:cs typeface="Times New Roman"/>
                <a:sym typeface="Times New Roman"/>
              </a:rPr>
              <a:t>Infant Mental Health Journal</a:t>
            </a:r>
            <a:r>
              <a:rPr lang="en-US" sz="1100">
                <a:latin typeface="Times New Roman"/>
                <a:ea typeface="Times New Roman"/>
                <a:cs typeface="Times New Roman"/>
                <a:sym typeface="Times New Roman"/>
              </a:rPr>
              <a:t>, </a:t>
            </a:r>
            <a:r>
              <a:rPr i="1" lang="en-US" sz="1100">
                <a:latin typeface="Times New Roman"/>
                <a:ea typeface="Times New Roman"/>
                <a:cs typeface="Times New Roman"/>
                <a:sym typeface="Times New Roman"/>
              </a:rPr>
              <a:t>35</a:t>
            </a:r>
            <a:r>
              <a:rPr lang="en-US" sz="1100">
                <a:latin typeface="Times New Roman"/>
                <a:ea typeface="Times New Roman"/>
                <a:cs typeface="Times New Roman"/>
                <a:sym typeface="Times New Roman"/>
              </a:rPr>
              <a:t>(1), 70–80. </a:t>
            </a:r>
            <a:r>
              <a:rPr lang="en-US" sz="1100" u="sng">
                <a:solidFill>
                  <a:schemeClr val="hlink"/>
                </a:solidFill>
                <a:latin typeface="Times New Roman"/>
                <a:ea typeface="Times New Roman"/>
                <a:cs typeface="Times New Roman"/>
                <a:sym typeface="Times New Roman"/>
                <a:hlinkClick r:id="rId6"/>
              </a:rPr>
              <a:t>https://doi.org/10.1002/imhj.21420</a:t>
            </a:r>
            <a:endParaRPr sz="1100">
              <a:latin typeface="Times New Roman"/>
              <a:ea typeface="Times New Roman"/>
              <a:cs typeface="Times New Roman"/>
              <a:sym typeface="Times New Roman"/>
            </a:endParaRPr>
          </a:p>
          <a:p>
            <a:pPr indent="0" lvl="0" marL="0" rtl="0" algn="l">
              <a:lnSpc>
                <a:spcPct val="110000"/>
              </a:lnSpc>
              <a:spcBef>
                <a:spcPts val="900"/>
              </a:spcBef>
              <a:spcAft>
                <a:spcPts val="0"/>
              </a:spcAft>
              <a:buSzPts val="1100"/>
              <a:buNone/>
            </a:pPr>
            <a:r>
              <a:rPr lang="en-US" sz="1100">
                <a:latin typeface="Times New Roman"/>
                <a:ea typeface="Times New Roman"/>
                <a:cs typeface="Times New Roman"/>
                <a:sym typeface="Times New Roman"/>
              </a:rPr>
              <a:t>Wayne, J., Bogo, M., &amp; Raskin, M. (2010). Field education as the signature pedagogy of social work education: Congruence and disparity. Journal of Social Work Education, 46(3), 327-339.</a:t>
            </a:r>
            <a:endParaRPr sz="1100">
              <a:latin typeface="Times New Roman"/>
              <a:ea typeface="Times New Roman"/>
              <a:cs typeface="Times New Roman"/>
              <a:sym typeface="Times New Roman"/>
            </a:endParaRPr>
          </a:p>
          <a:p>
            <a:pPr indent="0" lvl="0" marL="0" rtl="0" algn="l">
              <a:lnSpc>
                <a:spcPct val="110000"/>
              </a:lnSpc>
              <a:spcBef>
                <a:spcPts val="900"/>
              </a:spcBef>
              <a:spcAft>
                <a:spcPts val="0"/>
              </a:spcAft>
              <a:buSzPts val="1100"/>
              <a:buNone/>
            </a:pPr>
            <a:r>
              <a:rPr lang="en-US" sz="1100">
                <a:latin typeface="Times New Roman"/>
                <a:ea typeface="Times New Roman"/>
                <a:cs typeface="Times New Roman"/>
                <a:sym typeface="Times New Roman"/>
              </a:rPr>
              <a:t>Wring, D. (2018, October). </a:t>
            </a:r>
            <a:r>
              <a:rPr i="1" lang="en-US" sz="1100">
                <a:latin typeface="Times New Roman"/>
                <a:ea typeface="Times New Roman"/>
                <a:cs typeface="Times New Roman"/>
                <a:sym typeface="Times New Roman"/>
              </a:rPr>
              <a:t>From Good to Great: An Innovative Bridge Program Developing Professionalism and Self-Reflection in Social Work Students Entering the Field : The Field Educator</a:t>
            </a:r>
            <a:r>
              <a:rPr lang="en-US" sz="1100">
                <a:latin typeface="Times New Roman"/>
                <a:ea typeface="Times New Roman"/>
                <a:cs typeface="Times New Roman"/>
                <a:sym typeface="Times New Roman"/>
              </a:rPr>
              <a:t>. Field Educator Journal. https://fieldeducator.simmons.edu/article/from-good-to-great-an-innovative-bridge-program-developing-professionalism-and-self-reflection-in-social-work-students-entering-the-field/</a:t>
            </a:r>
            <a:endParaRPr sz="1100">
              <a:latin typeface="Times New Roman"/>
              <a:ea typeface="Times New Roman"/>
              <a:cs typeface="Times New Roman"/>
              <a:sym typeface="Times New Roman"/>
            </a:endParaRPr>
          </a:p>
          <a:p>
            <a:pPr indent="0" lvl="0" marL="0" rtl="0" algn="l">
              <a:lnSpc>
                <a:spcPct val="110000"/>
              </a:lnSpc>
              <a:spcBef>
                <a:spcPts val="900"/>
              </a:spcBef>
              <a:spcAft>
                <a:spcPts val="0"/>
              </a:spcAft>
              <a:buClr>
                <a:srgbClr val="262626"/>
              </a:buClr>
              <a:buSzPts val="1100"/>
              <a:buNone/>
            </a:pPr>
            <a:r>
              <a:rPr lang="en-US" sz="1100" u="sng">
                <a:solidFill>
                  <a:schemeClr val="hlink"/>
                </a:solidFill>
                <a:latin typeface="Times New Roman"/>
                <a:ea typeface="Times New Roman"/>
                <a:cs typeface="Times New Roman"/>
                <a:sym typeface="Times New Roman"/>
                <a:hlinkClick r:id="rId7"/>
              </a:rPr>
              <a:t>https://www.mhc.wa.gov.au/media/2641/mental-health-network-sub-network-pe-anded-report-clinical-reflect.pdf</a:t>
            </a:r>
            <a:endParaRPr sz="1100">
              <a:latin typeface="Times New Roman"/>
              <a:ea typeface="Times New Roman"/>
              <a:cs typeface="Times New Roman"/>
              <a:sym typeface="Times New Roman"/>
            </a:endParaRPr>
          </a:p>
          <a:p>
            <a:pPr indent="0" lvl="0" marL="0" rtl="0" algn="l">
              <a:lnSpc>
                <a:spcPct val="110000"/>
              </a:lnSpc>
              <a:spcBef>
                <a:spcPts val="900"/>
              </a:spcBef>
              <a:spcAft>
                <a:spcPts val="0"/>
              </a:spcAft>
              <a:buClr>
                <a:srgbClr val="262626"/>
              </a:buClr>
              <a:buSzPts val="1100"/>
              <a:buNone/>
            </a:pPr>
            <a:r>
              <a:rPr lang="en-US" sz="1100" u="sng">
                <a:solidFill>
                  <a:schemeClr val="hlink"/>
                </a:solidFill>
                <a:latin typeface="Times New Roman"/>
                <a:ea typeface="Times New Roman"/>
                <a:cs typeface="Times New Roman"/>
                <a:sym typeface="Times New Roman"/>
                <a:hlinkClick r:id="rId8"/>
              </a:rPr>
              <a:t>https://www.icmhp.org/wp-content/uploads/2020/03/Reflective-Practice-Guide.pdf</a:t>
            </a:r>
            <a:endParaRPr sz="1100">
              <a:latin typeface="Times New Roman"/>
              <a:ea typeface="Times New Roman"/>
              <a:cs typeface="Times New Roman"/>
              <a:sym typeface="Times New Roman"/>
            </a:endParaRPr>
          </a:p>
          <a:p>
            <a:pPr indent="0" lvl="0" marL="0" rtl="0" algn="l">
              <a:lnSpc>
                <a:spcPct val="110000"/>
              </a:lnSpc>
              <a:spcBef>
                <a:spcPts val="900"/>
              </a:spcBef>
              <a:spcAft>
                <a:spcPts val="0"/>
              </a:spcAft>
              <a:buClr>
                <a:srgbClr val="262626"/>
              </a:buClr>
              <a:buSzPts val="1100"/>
              <a:buNone/>
            </a:pPr>
            <a:r>
              <a:rPr lang="en-US" sz="1100" u="sng">
                <a:solidFill>
                  <a:schemeClr val="hlink"/>
                </a:solidFill>
                <a:latin typeface="Times New Roman"/>
                <a:ea typeface="Times New Roman"/>
                <a:cs typeface="Times New Roman"/>
                <a:sym typeface="Times New Roman"/>
                <a:hlinkClick r:id="rId9"/>
              </a:rPr>
              <a:t>https://link.springer.com/article/10.1007/s10615-018-0677-2</a:t>
            </a:r>
            <a:endParaRPr sz="1100">
              <a:latin typeface="Times New Roman"/>
              <a:ea typeface="Times New Roman"/>
              <a:cs typeface="Times New Roman"/>
              <a:sym typeface="Times New Roman"/>
            </a:endParaRPr>
          </a:p>
          <a:p>
            <a:pPr indent="0" lvl="0" marL="0" rtl="0" algn="l">
              <a:lnSpc>
                <a:spcPct val="110000"/>
              </a:lnSpc>
              <a:spcBef>
                <a:spcPts val="900"/>
              </a:spcBef>
              <a:spcAft>
                <a:spcPts val="0"/>
              </a:spcAft>
              <a:buClr>
                <a:srgbClr val="262626"/>
              </a:buClr>
              <a:buSzPts val="1500"/>
              <a:buNone/>
            </a:pPr>
            <a:r>
              <a:t/>
            </a:r>
            <a:endParaRPr/>
          </a:p>
          <a:p>
            <a:pPr indent="-87629" lvl="0" marL="182880" rtl="0" algn="l">
              <a:lnSpc>
                <a:spcPct val="110000"/>
              </a:lnSpc>
              <a:spcBef>
                <a:spcPts val="900"/>
              </a:spcBef>
              <a:spcAft>
                <a:spcPts val="0"/>
              </a:spcAft>
              <a:buClr>
                <a:srgbClr val="262626"/>
              </a:buClr>
              <a:buSzPts val="1500"/>
              <a:buNone/>
            </a:pPr>
            <a:r>
              <a:t/>
            </a:r>
            <a:endParaRPr/>
          </a:p>
          <a:p>
            <a:pPr indent="-87629" lvl="0" marL="182880" rtl="0" algn="l">
              <a:lnSpc>
                <a:spcPct val="110000"/>
              </a:lnSpc>
              <a:spcBef>
                <a:spcPts val="900"/>
              </a:spcBef>
              <a:spcAft>
                <a:spcPts val="0"/>
              </a:spcAft>
              <a:buClr>
                <a:srgbClr val="262626"/>
              </a:buClr>
              <a:buSzPts val="15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5"/>
          <p:cNvSpPr txBox="1"/>
          <p:nvPr>
            <p:ph type="ctrTitle"/>
          </p:nvPr>
        </p:nvSpPr>
        <p:spPr>
          <a:xfrm>
            <a:off x="1629103" y="2244830"/>
            <a:ext cx="8933796" cy="2437232"/>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rgbClr val="262626"/>
              </a:buClr>
              <a:buSzPts val="6800"/>
              <a:buFont typeface="Century Schoolbook"/>
              <a:buNone/>
            </a:pPr>
            <a:r>
              <a:rPr lang="en-US"/>
              <a:t>CASE STUDY #1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6"/>
          <p:cNvSpPr txBox="1"/>
          <p:nvPr>
            <p:ph type="ctrTitle"/>
          </p:nvPr>
        </p:nvSpPr>
        <p:spPr>
          <a:xfrm>
            <a:off x="1629103" y="2244830"/>
            <a:ext cx="8933796" cy="2437232"/>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rgbClr val="262626"/>
              </a:buClr>
              <a:buSzPts val="6800"/>
              <a:buFont typeface="Century Schoolbook"/>
              <a:buNone/>
            </a:pPr>
            <a:r>
              <a:rPr lang="en-US"/>
              <a:t>CASE STUDY #2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4200"/>
              <a:buFont typeface="Century Schoolbook"/>
              <a:buNone/>
            </a:pPr>
            <a:r>
              <a:rPr lang="en-US"/>
              <a:t>Case Study Questions</a:t>
            </a:r>
            <a:endParaRPr/>
          </a:p>
        </p:txBody>
      </p:sp>
      <p:sp>
        <p:nvSpPr>
          <p:cNvPr id="219" name="Google Shape;219;p7"/>
          <p:cNvSpPr txBox="1"/>
          <p:nvPr>
            <p:ph idx="1" type="body"/>
          </p:nvPr>
        </p:nvSpPr>
        <p:spPr>
          <a:xfrm>
            <a:off x="1066800" y="2103120"/>
            <a:ext cx="10058400" cy="3849624"/>
          </a:xfrm>
          <a:prstGeom prst="rect">
            <a:avLst/>
          </a:prstGeom>
          <a:noFill/>
          <a:ln>
            <a:noFill/>
          </a:ln>
        </p:spPr>
        <p:txBody>
          <a:bodyPr anchorCtr="0" anchor="t" bIns="45700" lIns="91425" spcFirstLastPara="1" rIns="91425" wrap="square" tIns="45700">
            <a:normAutofit/>
          </a:bodyPr>
          <a:lstStyle/>
          <a:p>
            <a:pPr indent="-182880" lvl="0" marL="182880" rtl="0" algn="l">
              <a:lnSpc>
                <a:spcPct val="110000"/>
              </a:lnSpc>
              <a:spcBef>
                <a:spcPts val="0"/>
              </a:spcBef>
              <a:spcAft>
                <a:spcPts val="0"/>
              </a:spcAft>
              <a:buSzPts val="1500"/>
              <a:buChar char="◦"/>
            </a:pPr>
            <a:r>
              <a:rPr lang="en-US"/>
              <a:t>How would you approach each situation?</a:t>
            </a:r>
            <a:endParaRPr/>
          </a:p>
          <a:p>
            <a:pPr indent="-182880" lvl="0" marL="182880" rtl="0" algn="l">
              <a:lnSpc>
                <a:spcPct val="110000"/>
              </a:lnSpc>
              <a:spcBef>
                <a:spcPts val="900"/>
              </a:spcBef>
              <a:spcAft>
                <a:spcPts val="0"/>
              </a:spcAft>
              <a:buClr>
                <a:srgbClr val="262626"/>
              </a:buClr>
              <a:buSzPts val="1500"/>
              <a:buChar char="◦"/>
            </a:pPr>
            <a:r>
              <a:rPr lang="en-US"/>
              <a:t>What was your initial reaction when reading these scenarios?</a:t>
            </a:r>
            <a:endParaRPr/>
          </a:p>
          <a:p>
            <a:pPr indent="-87629" lvl="0" marL="182880" rtl="0" algn="l">
              <a:lnSpc>
                <a:spcPct val="110000"/>
              </a:lnSpc>
              <a:spcBef>
                <a:spcPts val="900"/>
              </a:spcBef>
              <a:spcAft>
                <a:spcPts val="0"/>
              </a:spcAft>
              <a:buClr>
                <a:srgbClr val="262626"/>
              </a:buClr>
              <a:buSzPts val="1500"/>
              <a:buNone/>
            </a:pPr>
            <a:r>
              <a:t/>
            </a:r>
            <a:endParaRPr/>
          </a:p>
          <a:p>
            <a:pPr indent="-87629" lvl="0" marL="182880" rtl="0" algn="l">
              <a:lnSpc>
                <a:spcPct val="110000"/>
              </a:lnSpc>
              <a:spcBef>
                <a:spcPts val="900"/>
              </a:spcBef>
              <a:spcAft>
                <a:spcPts val="0"/>
              </a:spcAft>
              <a:buClr>
                <a:srgbClr val="262626"/>
              </a:buClr>
              <a:buSzPts val="1500"/>
              <a:buNone/>
            </a:pPr>
            <a:r>
              <a:t/>
            </a:r>
            <a:endParaRPr/>
          </a:p>
          <a:p>
            <a:pPr indent="0" lvl="0" marL="0" rtl="0" algn="l">
              <a:lnSpc>
                <a:spcPct val="110000"/>
              </a:lnSpc>
              <a:spcBef>
                <a:spcPts val="900"/>
              </a:spcBef>
              <a:spcAft>
                <a:spcPts val="0"/>
              </a:spcAft>
              <a:buClr>
                <a:srgbClr val="262626"/>
              </a:buClr>
              <a:buSzPts val="1500"/>
              <a:buNone/>
            </a:pPr>
            <a:r>
              <a:t/>
            </a:r>
            <a:endParaRPr/>
          </a:p>
          <a:p>
            <a:pPr indent="0" lvl="0" marL="0" rtl="0" algn="l">
              <a:lnSpc>
                <a:spcPct val="110000"/>
              </a:lnSpc>
              <a:spcBef>
                <a:spcPts val="900"/>
              </a:spcBef>
              <a:spcAft>
                <a:spcPts val="0"/>
              </a:spcAft>
              <a:buSzPts val="15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4" name="Shape 224"/>
        <p:cNvGrpSpPr/>
        <p:nvPr/>
      </p:nvGrpSpPr>
      <p:grpSpPr>
        <a:xfrm>
          <a:off x="0" y="0"/>
          <a:ext cx="0" cy="0"/>
          <a:chOff x="0" y="0"/>
          <a:chExt cx="0" cy="0"/>
        </a:xfrm>
      </p:grpSpPr>
      <p:sp>
        <p:nvSpPr>
          <p:cNvPr id="225" name="Google Shape;225;p8"/>
          <p:cNvSpPr/>
          <p:nvPr/>
        </p:nvSpPr>
        <p:spPr>
          <a:xfrm>
            <a:off x="0" y="0"/>
            <a:ext cx="12192000" cy="6858000"/>
          </a:xfrm>
          <a:prstGeom prst="rect">
            <a:avLst/>
          </a:prstGeom>
          <a:solidFill>
            <a:srgbClr val="FEF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226" name="Google Shape;226;p8"/>
          <p:cNvSpPr/>
          <p:nvPr/>
        </p:nvSpPr>
        <p:spPr>
          <a:xfrm>
            <a:off x="1307870" y="1267730"/>
            <a:ext cx="9576262" cy="4307950"/>
          </a:xfrm>
          <a:prstGeom prst="rect">
            <a:avLst/>
          </a:prstGeom>
          <a:solidFill>
            <a:schemeClr val="dk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8"/>
          <p:cNvSpPr/>
          <p:nvPr/>
        </p:nvSpPr>
        <p:spPr>
          <a:xfrm>
            <a:off x="1447801" y="1411615"/>
            <a:ext cx="9296400" cy="4034770"/>
          </a:xfrm>
          <a:prstGeom prst="rect">
            <a:avLst/>
          </a:prstGeom>
          <a:noFill/>
          <a:ln cap="sq" cmpd="sng" w="9525">
            <a:solidFill>
              <a:srgbClr val="FEFEF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8"/>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9" name="Google Shape;229;p8"/>
          <p:cNvGrpSpPr/>
          <p:nvPr/>
        </p:nvGrpSpPr>
        <p:grpSpPr>
          <a:xfrm>
            <a:off x="5250180" y="1267730"/>
            <a:ext cx="1691640" cy="615934"/>
            <a:chOff x="5250180" y="1267730"/>
            <a:chExt cx="1691640" cy="615934"/>
          </a:xfrm>
        </p:grpSpPr>
        <p:cxnSp>
          <p:nvCxnSpPr>
            <p:cNvPr id="230" name="Google Shape;230;p8"/>
            <p:cNvCxnSpPr/>
            <p:nvPr/>
          </p:nvCxnSpPr>
          <p:spPr>
            <a:xfrm>
              <a:off x="5250180" y="1267730"/>
              <a:ext cx="0" cy="612648"/>
            </a:xfrm>
            <a:prstGeom prst="straightConnector1">
              <a:avLst/>
            </a:prstGeom>
            <a:solidFill>
              <a:srgbClr val="FEFEFE"/>
            </a:solidFill>
            <a:ln cap="flat" cmpd="sng" w="9525">
              <a:solidFill>
                <a:srgbClr val="FFFFFF"/>
              </a:solidFill>
              <a:prstDash val="solid"/>
              <a:miter lim="800000"/>
              <a:headEnd len="sm" w="sm" type="none"/>
              <a:tailEnd len="sm" w="sm" type="none"/>
            </a:ln>
          </p:spPr>
        </p:cxnSp>
        <p:cxnSp>
          <p:nvCxnSpPr>
            <p:cNvPr id="231" name="Google Shape;231;p8"/>
            <p:cNvCxnSpPr/>
            <p:nvPr/>
          </p:nvCxnSpPr>
          <p:spPr>
            <a:xfrm>
              <a:off x="6941820" y="1267730"/>
              <a:ext cx="0" cy="612648"/>
            </a:xfrm>
            <a:prstGeom prst="straightConnector1">
              <a:avLst/>
            </a:prstGeom>
            <a:solidFill>
              <a:srgbClr val="FEFEFE"/>
            </a:solidFill>
            <a:ln cap="flat" cmpd="sng" w="9525">
              <a:solidFill>
                <a:srgbClr val="FFFFFF"/>
              </a:solidFill>
              <a:prstDash val="solid"/>
              <a:miter lim="800000"/>
              <a:headEnd len="sm" w="sm" type="none"/>
              <a:tailEnd len="sm" w="sm" type="none"/>
            </a:ln>
          </p:spPr>
        </p:cxnSp>
        <p:cxnSp>
          <p:nvCxnSpPr>
            <p:cNvPr id="232" name="Google Shape;232;p8"/>
            <p:cNvCxnSpPr/>
            <p:nvPr/>
          </p:nvCxnSpPr>
          <p:spPr>
            <a:xfrm>
              <a:off x="5250180" y="1883664"/>
              <a:ext cx="1691640" cy="0"/>
            </a:xfrm>
            <a:prstGeom prst="straightConnector1">
              <a:avLst/>
            </a:prstGeom>
            <a:solidFill>
              <a:srgbClr val="FEFEFE"/>
            </a:solidFill>
            <a:ln cap="flat" cmpd="sng" w="9525">
              <a:solidFill>
                <a:srgbClr val="FFFFFF"/>
              </a:solidFill>
              <a:prstDash val="solid"/>
              <a:miter lim="800000"/>
              <a:headEnd len="sm" w="sm" type="none"/>
              <a:tailEnd len="sm" w="sm" type="none"/>
            </a:ln>
          </p:spPr>
        </p:cxnSp>
      </p:grpSp>
      <p:sp>
        <p:nvSpPr>
          <p:cNvPr id="233" name="Google Shape;233;p8"/>
          <p:cNvSpPr/>
          <p:nvPr/>
        </p:nvSpPr>
        <p:spPr>
          <a:xfrm>
            <a:off x="0" y="0"/>
            <a:ext cx="12192000" cy="68580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234" name="Google Shape;234;p8"/>
          <p:cNvSpPr/>
          <p:nvPr/>
        </p:nvSpPr>
        <p:spPr>
          <a:xfrm>
            <a:off x="632108" y="610955"/>
            <a:ext cx="10927784" cy="5636090"/>
          </a:xfrm>
          <a:prstGeom prst="rect">
            <a:avLst/>
          </a:prstGeom>
          <a:solidFill>
            <a:srgbClr val="FFFFFF"/>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8"/>
          <p:cNvSpPr/>
          <p:nvPr/>
        </p:nvSpPr>
        <p:spPr>
          <a:xfrm>
            <a:off x="797052" y="777240"/>
            <a:ext cx="10597896" cy="5303520"/>
          </a:xfrm>
          <a:prstGeom prst="rect">
            <a:avLst/>
          </a:prstGeom>
          <a:solidFill>
            <a:srgbClr val="262626"/>
          </a:solidFill>
          <a:ln cap="sq"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8"/>
          <p:cNvSpPr txBox="1"/>
          <p:nvPr>
            <p:ph type="title"/>
          </p:nvPr>
        </p:nvSpPr>
        <p:spPr>
          <a:xfrm>
            <a:off x="1263520" y="1272800"/>
            <a:ext cx="6544620" cy="4312402"/>
          </a:xfrm>
          <a:prstGeom prst="rect">
            <a:avLst/>
          </a:prstGeom>
          <a:noFill/>
          <a:ln>
            <a:noFill/>
          </a:ln>
        </p:spPr>
        <p:txBody>
          <a:bodyPr anchorCtr="0" anchor="ctr" bIns="45700" lIns="91425" spcFirstLastPara="1" rIns="91425" wrap="square" tIns="45700">
            <a:normAutofit/>
          </a:bodyPr>
          <a:lstStyle/>
          <a:p>
            <a:pPr indent="0" lvl="0" marL="0" rtl="0" algn="r">
              <a:lnSpc>
                <a:spcPct val="83000"/>
              </a:lnSpc>
              <a:spcBef>
                <a:spcPts val="0"/>
              </a:spcBef>
              <a:spcAft>
                <a:spcPts val="0"/>
              </a:spcAft>
              <a:buClr>
                <a:schemeClr val="lt1"/>
              </a:buClr>
              <a:buSzPts val="6300"/>
              <a:buFont typeface="Century Schoolbook"/>
              <a:buNone/>
            </a:pPr>
            <a:r>
              <a:rPr lang="en-US" sz="6300">
                <a:solidFill>
                  <a:schemeClr val="lt1"/>
                </a:solidFill>
              </a:rPr>
              <a:t>DEFINE REFLECTIVE SUPERVISION </a:t>
            </a:r>
            <a:endParaRPr/>
          </a:p>
        </p:txBody>
      </p:sp>
      <p:sp>
        <p:nvSpPr>
          <p:cNvPr id="237" name="Google Shape;237;p8"/>
          <p:cNvSpPr txBox="1"/>
          <p:nvPr>
            <p:ph idx="1" type="body"/>
          </p:nvPr>
        </p:nvSpPr>
        <p:spPr>
          <a:xfrm>
            <a:off x="8473440" y="1272800"/>
            <a:ext cx="2481307" cy="4312402"/>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800"/>
              <a:buNone/>
            </a:pPr>
            <a:r>
              <a:rPr lang="en-US" sz="2800"/>
              <a:t>Objective #1</a:t>
            </a:r>
            <a:endParaRPr/>
          </a:p>
        </p:txBody>
      </p:sp>
      <p:cxnSp>
        <p:nvCxnSpPr>
          <p:cNvPr id="238" name="Google Shape;238;p8"/>
          <p:cNvCxnSpPr/>
          <p:nvPr/>
        </p:nvCxnSpPr>
        <p:spPr>
          <a:xfrm>
            <a:off x="8129872" y="2057401"/>
            <a:ext cx="0" cy="2743200"/>
          </a:xfrm>
          <a:prstGeom prst="straightConnector1">
            <a:avLst/>
          </a:prstGeom>
          <a:noFill/>
          <a:ln cap="flat" cmpd="sng" w="12700">
            <a:solidFill>
              <a:srgbClr val="FEFEFE"/>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9"/>
          <p:cNvSpPr txBox="1"/>
          <p:nvPr>
            <p:ph type="ctrTitle"/>
          </p:nvPr>
        </p:nvSpPr>
        <p:spPr>
          <a:xfrm>
            <a:off x="1629103" y="2244830"/>
            <a:ext cx="8933796" cy="2437232"/>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rgbClr val="262626"/>
              </a:buClr>
              <a:buSzPts val="6800"/>
              <a:buFont typeface="Century Schoolbook"/>
              <a:buNone/>
            </a:pPr>
            <a:r>
              <a:rPr lang="en-US"/>
              <a:t>WORD CLOUD ACTIVITY</a:t>
            </a:r>
            <a:endParaRPr/>
          </a:p>
        </p:txBody>
      </p:sp>
      <p:sp>
        <p:nvSpPr>
          <p:cNvPr id="245" name="Google Shape;245;p9"/>
          <p:cNvSpPr txBox="1"/>
          <p:nvPr>
            <p:ph idx="1" type="subTitle"/>
          </p:nvPr>
        </p:nvSpPr>
        <p:spPr>
          <a:xfrm>
            <a:off x="1629101" y="4682062"/>
            <a:ext cx="8936846" cy="457201"/>
          </a:xfrm>
          <a:prstGeom prst="rect">
            <a:avLst/>
          </a:prstGeom>
          <a:noFill/>
          <a:ln>
            <a:noFill/>
          </a:ln>
        </p:spPr>
        <p:txBody>
          <a:bodyPr anchorCtr="0" anchor="t" bIns="45700" lIns="91425" spcFirstLastPara="1" rIns="91425" wrap="square" tIns="45700">
            <a:normAutofit/>
          </a:bodyPr>
          <a:lstStyle/>
          <a:p>
            <a:pPr indent="0" lvl="0" marL="0" rtl="0" algn="ctr">
              <a:lnSpc>
                <a:spcPct val="110000"/>
              </a:lnSpc>
              <a:spcBef>
                <a:spcPts val="0"/>
              </a:spcBef>
              <a:spcAft>
                <a:spcPts val="0"/>
              </a:spcAft>
              <a:buSzPts val="1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avonVTI">
  <a:themeElements>
    <a:clrScheme name="AnalogousFromLightSeedLeftStep">
      <a:dk1>
        <a:srgbClr val="000000"/>
      </a:dk1>
      <a:lt1>
        <a:srgbClr val="FFFFFF"/>
      </a:lt1>
      <a:dk2>
        <a:srgbClr val="243241"/>
      </a:dk2>
      <a:lt2>
        <a:srgbClr val="E2E5E8"/>
      </a:lt2>
      <a:accent1>
        <a:srgbClr val="BB9B82"/>
      </a:accent1>
      <a:accent2>
        <a:srgbClr val="BA807F"/>
      </a:accent2>
      <a:accent3>
        <a:srgbClr val="C594A7"/>
      </a:accent3>
      <a:accent4>
        <a:srgbClr val="BA7FAE"/>
      </a:accent4>
      <a:accent5>
        <a:srgbClr val="BB95C5"/>
      </a:accent5>
      <a:accent6>
        <a:srgbClr val="947FBA"/>
      </a:accent6>
      <a:hlink>
        <a:srgbClr val="5C85A7"/>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avonVTI">
  <a:themeElements>
    <a:clrScheme name="AnalogousFromLightSeedLeftStep">
      <a:dk1>
        <a:srgbClr val="000000"/>
      </a:dk1>
      <a:lt1>
        <a:srgbClr val="FFFFFF"/>
      </a:lt1>
      <a:dk2>
        <a:srgbClr val="243241"/>
      </a:dk2>
      <a:lt2>
        <a:srgbClr val="E2E5E8"/>
      </a:lt2>
      <a:accent1>
        <a:srgbClr val="BB9B82"/>
      </a:accent1>
      <a:accent2>
        <a:srgbClr val="BA807F"/>
      </a:accent2>
      <a:accent3>
        <a:srgbClr val="C594A7"/>
      </a:accent3>
      <a:accent4>
        <a:srgbClr val="BA7FAE"/>
      </a:accent4>
      <a:accent5>
        <a:srgbClr val="BB95C5"/>
      </a:accent5>
      <a:accent6>
        <a:srgbClr val="947FBA"/>
      </a:accent6>
      <a:hlink>
        <a:srgbClr val="5C85A7"/>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2021-03-31T15:12:38Z</dcterms:created>
  <dc:creator>Kimberley Milton</dc:creator>
</cp:coreProperties>
</file>